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18288000" cy="10287000"/>
  <p:notesSz cx="6858000" cy="9144000"/>
  <p:embeddedFontLst>
    <p:embeddedFont>
      <p:font typeface="Oswald Bold" panose="020B0604020202020204" charset="0"/>
      <p:regular r:id="rId93"/>
    </p:embeddedFont>
    <p:embeddedFont>
      <p:font typeface="Asap Bold" panose="020B0604020202020204" charset="0"/>
      <p:regular r:id="rId94"/>
    </p:embeddedFont>
    <p:embeddedFont>
      <p:font typeface="Montserrat Light Bold" panose="020B0604020202020204" charset="0"/>
      <p:regular r:id="rId95"/>
    </p:embeddedFont>
    <p:embeddedFont>
      <p:font typeface="DM Sans Bold" panose="020B0604020202020204" charset="0"/>
      <p:regular r:id="rId96"/>
    </p:embeddedFont>
    <p:embeddedFont>
      <p:font typeface="DM Sans" panose="020B0604020202020204" charset="0"/>
      <p:regular r:id="rId97"/>
    </p:embeddedFont>
    <p:embeddedFont>
      <p:font typeface="Open Sauce" panose="020B0604020202020204" charset="0"/>
      <p:regular r:id="rId98"/>
    </p:embeddedFont>
    <p:embeddedFont>
      <p:font typeface="Calibri" panose="020F0502020204030204" pitchFamily="34" charset="0"/>
      <p:regular r:id="rId99"/>
      <p:bold r:id="rId100"/>
      <p:italic r:id="rId101"/>
      <p:boldItalic r:id="rId102"/>
    </p:embeddedFont>
    <p:embeddedFont>
      <p:font typeface="Asap" panose="020B0604020202020204" charset="0"/>
      <p:regular r:id="rId103"/>
    </p:embeddedFont>
    <p:embeddedFont>
      <p:font typeface="Montserrat Classic Bold" panose="020B0604020202020204" charset="0"/>
      <p:regular r:id="rId10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3" d="100"/>
          <a:sy n="33" d="100"/>
        </p:scale>
        <p:origin x="66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8.fntdata"/><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1.fntdata"/><Relationship Id="rId98"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1.fnt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5.fntdata"/><Relationship Id="rId104"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Tính tạm thời của dữ liệu: Dữ liệu trong RAM rất dễ mất khi hệ thống bị tắt hoặc khởi động lại, do đó việc thu thập phải được thực hiện nhanh chóng trước khi mất dấu vết.</a:t>
            </a:r>
          </a:p>
          <a:p>
            <a:endParaRPr lang="en-US"/>
          </a:p>
          <a:p>
            <a:r>
              <a:rPr lang="en-US"/>
              <a:t>Khối lượng dữ liệu lớn: Bộ nhớ RAM hiện đại có dung lượng rất lớn, dẫn đến việc thu thập và phân tích trở nên phức tạp, đòi hỏi công cụ và thời gian xử lý đáng kể.</a:t>
            </a:r>
          </a:p>
          <a:p>
            <a:endParaRPr lang="en-US"/>
          </a:p>
          <a:p>
            <a:r>
              <a:rPr lang="en-US"/>
              <a:t>Yêu cầu kỹ thuật cao: Pháp chứng bộ nhớ đòi hỏi kiến thức sâu về cấu trúc hệ thống và cách quản lý bộ nhớ của hệ điều hành, cũng như kỹ năng sử dụng các công cụ chuyên dụng.</a:t>
            </a:r>
          </a:p>
          <a:p>
            <a:endParaRPr lang="en-US"/>
          </a:p>
          <a:p>
            <a:r>
              <a:rPr lang="en-US"/>
              <a:t>Nguy cơ làm thay đổi dữ liệu: Khi thu thập dữ liệu từ hệ thống đang chạy, có nguy cơ dữ liệu sẽ bị thay đổi hoặc hư hỏng, ảnh hưởng đến tính toàn vẹn của bằng chứng.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Tính tạm thời của dữ liệu: Dữ liệu trong RAM rất dễ mất khi hệ thống bị tắt hoặc khởi động lại, do đó việc thu thập phải được thực hiện nhanh chóng trước khi mất dấu vết.</a:t>
            </a:r>
          </a:p>
          <a:p>
            <a:endParaRPr lang="en-US"/>
          </a:p>
          <a:p>
            <a:r>
              <a:rPr lang="en-US"/>
              <a:t>Khối lượng dữ liệu lớn: Bộ nhớ RAM hiện đại có dung lượng rất lớn, dẫn đến việc thu thập và phân tích trở nên phức tạp, đòi hỏi công cụ và thời gian xử lý đáng kể.</a:t>
            </a:r>
          </a:p>
          <a:p>
            <a:endParaRPr lang="en-US"/>
          </a:p>
          <a:p>
            <a:r>
              <a:rPr lang="en-US"/>
              <a:t>Yêu cầu kỹ thuật cao: Pháp chứng bộ nhớ đòi hỏi kiến thức sâu về cấu trúc hệ thống và cách quản lý bộ nhớ của hệ điều hành, cũng như kỹ năng sử dụng các công cụ chuyên dụng.</a:t>
            </a:r>
          </a:p>
          <a:p>
            <a:endParaRPr lang="en-US"/>
          </a:p>
          <a:p>
            <a:r>
              <a:rPr lang="en-US"/>
              <a:t>Nguy cơ làm thay đổi dữ liệu: Khi thu thập dữ liệu từ hệ thống đang chạy, có nguy cơ dữ liệu sẽ bị thay đổi hoặc hư hỏng, ảnh hưởng đến tính toàn vẹn của bằng chứng.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Tính tạm thời của dữ liệu: Dữ liệu trong RAM rất dễ mất khi hệ thống bị tắt hoặc khởi động lại, do đó việc thu thập phải được thực hiện nhanh chóng trước khi mất dấu vết.</a:t>
            </a:r>
          </a:p>
          <a:p>
            <a:endParaRPr lang="en-US"/>
          </a:p>
          <a:p>
            <a:r>
              <a:rPr lang="en-US"/>
              <a:t>Khối lượng dữ liệu lớn: Bộ nhớ RAM hiện đại có dung lượng rất lớn, dẫn đến việc thu thập và phân tích trở nên phức tạp, đòi hỏi công cụ và thời gian xử lý đáng kể.</a:t>
            </a:r>
          </a:p>
          <a:p>
            <a:endParaRPr lang="en-US"/>
          </a:p>
          <a:p>
            <a:r>
              <a:rPr lang="en-US"/>
              <a:t>Yêu cầu kỹ thuật cao: Pháp chứng bộ nhớ đòi hỏi kiến thức sâu về cấu trúc hệ thống và cách quản lý bộ nhớ của hệ điều hành, cũng như kỹ năng sử dụng các công cụ chuyên dụng.</a:t>
            </a:r>
          </a:p>
          <a:p>
            <a:endParaRPr lang="en-US"/>
          </a:p>
          <a:p>
            <a:r>
              <a:rPr lang="en-US"/>
              <a:t>Nguy cơ làm thay đổi dữ liệu: Khi thu thập dữ liệu từ hệ thống đang chạy, có nguy cơ dữ liệu sẽ bị thay đổi hoặc hư hỏng, ảnh hưởng đến tính toàn vẹn của bằng chứng.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Tính tạm thời của dữ liệu: Dữ liệu trong RAM rất dễ mất khi hệ thống bị tắt hoặc khởi động lại, do đó việc thu thập phải được thực hiện nhanh chóng trước khi mất dấu vết.</a:t>
            </a:r>
          </a:p>
          <a:p>
            <a:endParaRPr lang="en-US"/>
          </a:p>
          <a:p>
            <a:r>
              <a:rPr lang="en-US"/>
              <a:t>Khối lượng dữ liệu lớn: Bộ nhớ RAM hiện đại có dung lượng rất lớn, dẫn đến việc thu thập và phân tích trở nên phức tạp, đòi hỏi công cụ và thời gian xử lý đáng kể.</a:t>
            </a:r>
          </a:p>
          <a:p>
            <a:endParaRPr lang="en-US"/>
          </a:p>
          <a:p>
            <a:r>
              <a:rPr lang="en-US"/>
              <a:t>Yêu cầu kỹ thuật cao: Pháp chứng bộ nhớ đòi hỏi kiến thức sâu về cấu trúc hệ thống và cách quản lý bộ nhớ của hệ điều hành, cũng như kỹ năng sử dụng các công cụ chuyên dụng.</a:t>
            </a:r>
          </a:p>
          <a:p>
            <a:endParaRPr lang="en-US"/>
          </a:p>
          <a:p>
            <a:r>
              <a:rPr lang="en-US"/>
              <a:t>Nguy cơ làm thay đổi dữ liệu: Khi thu thập dữ liệu từ hệ thống đang chạy, có nguy cơ dữ liệu sẽ bị thay đổi hoặc hư hỏng, ảnh hưởng đến tính toàn vẹn của bằng chứng.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17/11/2024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17/11/2024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sv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sv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sv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sv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sv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svg"/></Relationships>
</file>

<file path=ppt/slides/_rels/slide8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sv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89.xml.rels><?xml version="1.0" encoding="UTF-8" standalone="yes"?>
<Relationships xmlns="http://schemas.openxmlformats.org/package/2006/relationships"><Relationship Id="rId8" Type="http://schemas.openxmlformats.org/officeDocument/2006/relationships/hyperlink" Target="https://www.cynet.com/attack-techniques-hands-on/anti-forensics-techniques/" TargetMode="External"/><Relationship Id="rId3" Type="http://schemas.openxmlformats.org/officeDocument/2006/relationships/image" Target="../media/image9.svg"/><Relationship Id="rId7" Type="http://schemas.openxmlformats.org/officeDocument/2006/relationships/hyperlink" Target="https://www.hackthebox.com/blog/anti-forensics-techniques"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hyperlink" Target="https://arxiv.org/abs/2103.17028" TargetMode="External"/><Relationship Id="rId5" Type="http://schemas.openxmlformats.org/officeDocument/2006/relationships/hyperlink" Target="https://www.researchgate.net/profile/Jean-Paul-Van-Belle/publication/279250327_Anti-Forensics_A_Practitioner_Perspective/links/55b8bdbc08aec0e5f43b25cc/Anti-Forensics-A-Practitioner-Perspective.pdf?_sg%5b0%5d=started_experiment_milestone&amp;origin=journalDetail&amp;_rtd=e30%3D" TargetMode="External"/><Relationship Id="rId4" Type="http://schemas.openxmlformats.org/officeDocument/2006/relationships/hyperlink" Target="https://books.google.com.vn/books?hl=en&amp;lr=&amp;id=qH7hAXN0b4sC&amp;oi=fnd&amp;pg=PA77&amp;dq=anti-forensics&amp;ots=BoAVeqYkeh&amp;sig=eJOgZxitbnPvJXxs6x4QVwefjtg&amp;redir_esc=y#v=onepage&amp;q=anti-forensics&amp;f=false" TargetMode="External"/><Relationship Id="rId9" Type="http://schemas.openxmlformats.org/officeDocument/2006/relationships/hyperlink" Target="https://www.infosecinstitute.com/resources/digital-forensics/computer-forensics-anti-forensic-tools-technique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18.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6028014" y="793833"/>
            <a:ext cx="596933" cy="613568"/>
          </a:xfrm>
          <a:custGeom>
            <a:avLst/>
            <a:gdLst/>
            <a:ahLst/>
            <a:cxnLst/>
            <a:rect l="l" t="t" r="r" b="b"/>
            <a:pathLst>
              <a:path w="596933" h="613568">
                <a:moveTo>
                  <a:pt x="0" y="0"/>
                </a:moveTo>
                <a:lnTo>
                  <a:pt x="596933" y="0"/>
                </a:lnTo>
                <a:lnTo>
                  <a:pt x="596933" y="613568"/>
                </a:lnTo>
                <a:lnTo>
                  <a:pt x="0" y="61356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 name="TextBox 9"/>
          <p:cNvSpPr txBox="1"/>
          <p:nvPr/>
        </p:nvSpPr>
        <p:spPr>
          <a:xfrm>
            <a:off x="4236347" y="4367836"/>
            <a:ext cx="9815307" cy="2542302"/>
          </a:xfrm>
          <a:prstGeom prst="rect">
            <a:avLst/>
          </a:prstGeom>
        </p:spPr>
        <p:txBody>
          <a:bodyPr lIns="0" tIns="0" rIns="0" bIns="0" rtlCol="0" anchor="t">
            <a:spAutoFit/>
          </a:bodyPr>
          <a:lstStyle/>
          <a:p>
            <a:pPr algn="ctr">
              <a:lnSpc>
                <a:spcPts val="20752"/>
              </a:lnSpc>
            </a:pPr>
            <a:r>
              <a:rPr lang="en-US" sz="15038" b="1" spc="1473">
                <a:solidFill>
                  <a:srgbClr val="231F20"/>
                </a:solidFill>
                <a:latin typeface="Oswald Bold"/>
                <a:ea typeface="Oswald Bold"/>
                <a:cs typeface="Oswald Bold"/>
                <a:sym typeface="Oswald Bold"/>
              </a:rPr>
              <a:t>PROJECT</a:t>
            </a:r>
          </a:p>
        </p:txBody>
      </p:sp>
      <p:sp>
        <p:nvSpPr>
          <p:cNvPr id="10" name="TextBox 10"/>
          <p:cNvSpPr txBox="1"/>
          <p:nvPr/>
        </p:nvSpPr>
        <p:spPr>
          <a:xfrm>
            <a:off x="4236347" y="3438109"/>
            <a:ext cx="9815307" cy="1186902"/>
          </a:xfrm>
          <a:prstGeom prst="rect">
            <a:avLst/>
          </a:prstGeom>
        </p:spPr>
        <p:txBody>
          <a:bodyPr lIns="0" tIns="0" rIns="0" bIns="0" rtlCol="0" anchor="t">
            <a:spAutoFit/>
          </a:bodyPr>
          <a:lstStyle/>
          <a:p>
            <a:pPr algn="ctr">
              <a:lnSpc>
                <a:spcPts val="9748"/>
              </a:lnSpc>
            </a:pPr>
            <a:r>
              <a:rPr lang="en-US" sz="7063" b="1" spc="692">
                <a:solidFill>
                  <a:srgbClr val="231F20"/>
                </a:solidFill>
                <a:latin typeface="Oswald Bold"/>
                <a:ea typeface="Oswald Bold"/>
                <a:cs typeface="Oswald Bold"/>
                <a:sym typeface="Oswald Bold"/>
              </a:rPr>
              <a:t>GROUP 07</a:t>
            </a:r>
          </a:p>
        </p:txBody>
      </p:sp>
      <p:sp>
        <p:nvSpPr>
          <p:cNvPr id="11" name="TextBox 11"/>
          <p:cNvSpPr txBox="1"/>
          <p:nvPr/>
        </p:nvSpPr>
        <p:spPr>
          <a:xfrm>
            <a:off x="2719596" y="7680091"/>
            <a:ext cx="12848809" cy="832036"/>
          </a:xfrm>
          <a:prstGeom prst="rect">
            <a:avLst/>
          </a:prstGeom>
        </p:spPr>
        <p:txBody>
          <a:bodyPr lIns="0" tIns="0" rIns="0" bIns="0" rtlCol="0" anchor="t">
            <a:spAutoFit/>
          </a:bodyPr>
          <a:lstStyle/>
          <a:p>
            <a:pPr algn="ctr">
              <a:lnSpc>
                <a:spcPts val="6697"/>
              </a:lnSpc>
            </a:pPr>
            <a:r>
              <a:rPr lang="en-US" sz="4852" b="1" spc="257">
                <a:solidFill>
                  <a:srgbClr val="231F20"/>
                </a:solidFill>
                <a:latin typeface="Montserrat Light Bold"/>
                <a:ea typeface="Montserrat Light Bold"/>
                <a:cs typeface="Montserrat Light Bold"/>
                <a:sym typeface="Montserrat Light Bold"/>
              </a:rPr>
              <a:t>CÁC KĨ THUẬT CHỐNG ĐIỀU TRA SỐ</a:t>
            </a:r>
          </a:p>
        </p:txBody>
      </p:sp>
      <p:sp>
        <p:nvSpPr>
          <p:cNvPr id="12" name="TextBox 12"/>
          <p:cNvSpPr txBox="1"/>
          <p:nvPr/>
        </p:nvSpPr>
        <p:spPr>
          <a:xfrm>
            <a:off x="14435015" y="1520076"/>
            <a:ext cx="3782930" cy="584964"/>
          </a:xfrm>
          <a:prstGeom prst="rect">
            <a:avLst/>
          </a:prstGeom>
        </p:spPr>
        <p:txBody>
          <a:bodyPr lIns="0" tIns="0" rIns="0" bIns="0" rtlCol="0" anchor="t">
            <a:spAutoFit/>
          </a:bodyPr>
          <a:lstStyle/>
          <a:p>
            <a:pPr marL="0" lvl="0" indent="0" algn="ctr">
              <a:lnSpc>
                <a:spcPts val="4855"/>
              </a:lnSpc>
              <a:spcBef>
                <a:spcPct val="0"/>
              </a:spcBef>
            </a:pPr>
            <a:r>
              <a:rPr lang="en-US" sz="3518" b="1" spc="344">
                <a:solidFill>
                  <a:srgbClr val="231F20"/>
                </a:solidFill>
                <a:latin typeface="Montserrat Classic Bold"/>
                <a:ea typeface="Montserrat Classic Bold"/>
                <a:cs typeface="Montserrat Classic Bold"/>
                <a:sym typeface="Montserrat Classic Bold"/>
              </a:rPr>
              <a:t>UIT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1625259"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I.2. SỬ DỤNG MẠNG ẨN DANH</a:t>
            </a:r>
          </a:p>
        </p:txBody>
      </p:sp>
      <p:sp>
        <p:nvSpPr>
          <p:cNvPr id="4" name="TextBox 4"/>
          <p:cNvSpPr txBox="1"/>
          <p:nvPr/>
        </p:nvSpPr>
        <p:spPr>
          <a:xfrm>
            <a:off x="1463062" y="2636377"/>
            <a:ext cx="15361876" cy="20880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Sử dụng mạng ẩn danh là một kỹ thuật quan trọng giúp người dùng che giấu danh tính thực sự và hoạt động trực tuyến của mình khỏi các hệ thống giám sát hoặc pháp chứng mạng. Mục tiêu chính của kỹ thuật này là làm mờ hoặc ẩn đi địa chỉ IP và nguồn gốc lưu lượng mạng, giúp cho việc truy vết trở nên khó khăn hơn, từ đó bảo vệ danh tính và ngăn chặn các cuộc điều tra số.</a:t>
            </a: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1625259"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I.2. SỬ DỤNG MẠNG ẨN DANH</a:t>
            </a:r>
          </a:p>
        </p:txBody>
      </p:sp>
      <p:sp>
        <p:nvSpPr>
          <p:cNvPr id="4" name="TextBox 4"/>
          <p:cNvSpPr txBox="1"/>
          <p:nvPr/>
        </p:nvSpPr>
        <p:spPr>
          <a:xfrm>
            <a:off x="1463062" y="2636377"/>
            <a:ext cx="15361876" cy="29262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Phương pháp sử dụng Proxy</a:t>
            </a:r>
          </a:p>
          <a:p>
            <a:pPr algn="l">
              <a:lnSpc>
                <a:spcPts val="3326"/>
              </a:lnSpc>
            </a:pPr>
            <a:r>
              <a:rPr lang="en-US" sz="2410" spc="236">
                <a:solidFill>
                  <a:srgbClr val="231F20"/>
                </a:solidFill>
                <a:latin typeface="DM Sans"/>
                <a:ea typeface="DM Sans"/>
                <a:cs typeface="DM Sans"/>
                <a:sym typeface="DM Sans"/>
              </a:rPr>
              <a:t>Proxy hoạt động bằng cách đóng vai trò trung gian giữa người dùng và máy chủ đích, giúp người dùng giấu đi địa chỉ IP thực của mình. Khi sử dụng proxy, người dùng gửi yêu cầu đến máy chủ proxy, máy chủ này sau đó gửi yêu cầu đến đích và trả lại kết quả cho người dùng. Tất cả lưu lượng từ người dùng sẽ được chuyển qua máy chủ proxy, và địa chỉ IP của người dùng sẽ được thay thế bằng địa chỉ IP của proxy.</a:t>
            </a: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1625259"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I.2. SỬ DỤNG MẠNG ẨN DANH</a:t>
            </a:r>
          </a:p>
        </p:txBody>
      </p:sp>
      <p:sp>
        <p:nvSpPr>
          <p:cNvPr id="4" name="TextBox 4"/>
          <p:cNvSpPr txBox="1"/>
          <p:nvPr/>
        </p:nvSpPr>
        <p:spPr>
          <a:xfrm>
            <a:off x="1515017" y="2636377"/>
            <a:ext cx="15309921" cy="2128504"/>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Công cụ sử dụng Proxy:</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SOCKS Proxy</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HTTP Proxy</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ProxySwitchy</a:t>
            </a: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1625259"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I.2. SỬ DỤNG MẠNG ẨN DANH</a:t>
            </a:r>
          </a:p>
        </p:txBody>
      </p:sp>
      <p:sp>
        <p:nvSpPr>
          <p:cNvPr id="4" name="TextBox 4"/>
          <p:cNvSpPr txBox="1"/>
          <p:nvPr/>
        </p:nvSpPr>
        <p:spPr>
          <a:xfrm>
            <a:off x="1515017" y="2636377"/>
            <a:ext cx="15309921" cy="2128504"/>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Bất lợi khi sử dụng Proxy:</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Bảo mật kém</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Hiệu suất giảm</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Không hoàn toàn ẩn danh</a:t>
            </a: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1625259"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I.2. SỬ DỤNG MẠNG ẨN DANH</a:t>
            </a:r>
          </a:p>
        </p:txBody>
      </p:sp>
      <p:sp>
        <p:nvSpPr>
          <p:cNvPr id="4" name="TextBox 4"/>
          <p:cNvSpPr txBox="1"/>
          <p:nvPr/>
        </p:nvSpPr>
        <p:spPr>
          <a:xfrm>
            <a:off x="1515017" y="2636377"/>
            <a:ext cx="15309921" cy="29262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Phương pháp sử dụng Tor:</a:t>
            </a:r>
          </a:p>
          <a:p>
            <a:pPr algn="l">
              <a:lnSpc>
                <a:spcPts val="3326"/>
              </a:lnSpc>
            </a:pPr>
            <a:r>
              <a:rPr lang="en-US" sz="2410" spc="236">
                <a:solidFill>
                  <a:srgbClr val="231F20"/>
                </a:solidFill>
                <a:latin typeface="DM Sans"/>
                <a:ea typeface="DM Sans"/>
                <a:cs typeface="DM Sans"/>
                <a:sym typeface="DM Sans"/>
              </a:rPr>
              <a:t>Tor là một mạng ẩn danh phi tập trung cho phép người dùng ẩn đi danh tính của mình bằng cách chuyển lưu lượng mạng qua nhiều điểm nút (relay nodes) trước khi đến đích. Tor sử dụng một mô hình "hành tây" (onion) để mã hóa dữ liệu qua nhiều lớp, mỗi lớp sẽ bị bóc ra tại một điểm nút, nhưng không có điểm nút nào biết được toàn bộ hành trình của lưu lượng.</a:t>
            </a: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1625259"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I.2. SỬ DỤNG MẠNG ẨN DANH</a:t>
            </a:r>
          </a:p>
        </p:txBody>
      </p:sp>
      <p:sp>
        <p:nvSpPr>
          <p:cNvPr id="4" name="TextBox 4"/>
          <p:cNvSpPr txBox="1"/>
          <p:nvPr/>
        </p:nvSpPr>
        <p:spPr>
          <a:xfrm>
            <a:off x="1515017" y="2636377"/>
            <a:ext cx="15309921" cy="2128504"/>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Bất lợi khi sử dụng Tor</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Hiệu suất chậm</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Khả năng bị chặn</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Rủi ro từ exit node</a:t>
            </a: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3493371" y="2000337"/>
            <a:ext cx="11301259" cy="6286325"/>
          </a:xfrm>
          <a:custGeom>
            <a:avLst/>
            <a:gdLst/>
            <a:ahLst/>
            <a:cxnLst/>
            <a:rect l="l" t="t" r="r" b="b"/>
            <a:pathLst>
              <a:path w="11301259" h="6286325">
                <a:moveTo>
                  <a:pt x="0" y="0"/>
                </a:moveTo>
                <a:lnTo>
                  <a:pt x="11301258" y="0"/>
                </a:lnTo>
                <a:lnTo>
                  <a:pt x="11301258" y="6286326"/>
                </a:lnTo>
                <a:lnTo>
                  <a:pt x="0" y="6286326"/>
                </a:lnTo>
                <a:lnTo>
                  <a:pt x="0" y="0"/>
                </a:lnTo>
                <a:close/>
              </a:path>
            </a:pathLst>
          </a:custGeom>
          <a:blipFill>
            <a:blip r:embed="rId5"/>
            <a:stretch>
              <a:fillRect/>
            </a:stretch>
          </a:blipFill>
        </p:spPr>
      </p:sp>
      <p:sp>
        <p:nvSpPr>
          <p:cNvPr id="5" name="TextBox 5"/>
          <p:cNvSpPr txBox="1"/>
          <p:nvPr/>
        </p:nvSpPr>
        <p:spPr>
          <a:xfrm>
            <a:off x="309528" y="485690"/>
            <a:ext cx="11625259"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I.2. SỬ DỤNG MẠNG ẨN DANH</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I.3. PHÂN MẢNH VÀ THAO TÁC GÓI TIN</a:t>
            </a:r>
          </a:p>
        </p:txBody>
      </p:sp>
      <p:sp>
        <p:nvSpPr>
          <p:cNvPr id="4" name="TextBox 4"/>
          <p:cNvSpPr txBox="1"/>
          <p:nvPr/>
        </p:nvSpPr>
        <p:spPr>
          <a:xfrm>
            <a:off x="1515017" y="2636377"/>
            <a:ext cx="15309921" cy="33453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Phân mảnh gói tin và thao tác gói tin là những kỹ thuật nhằm làm rối loạn quá trình truyền dữ liệu qua mạng và gây khó khăn cho việc phân tích lưu lượng mạng của các hệ thống pháp chứng. Phân mảnh là quá trình chia nhỏ một gói dữ liệu lớn thành nhiều phần nhỏ để truyền qua mạng, sau đó các gói tin này sẽ được tái hợp ở phía nhận. Trong khi đó, thao tác gói tin bao gồm các hành động chỉnh sửa, giả mạo hoặc làm biến đổi thông tin trong gói dữ liệu, như thay đổi địa chỉ IP, số cổng, hoặc nội dung gói tin để làm rối các hệ thống giám sát hoặc pháp chứng mạng.</a:t>
            </a: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I.3. PHÂN MẢNH VÀ THAO TÁC GÓI TIN</a:t>
            </a:r>
          </a:p>
        </p:txBody>
      </p:sp>
      <p:sp>
        <p:nvSpPr>
          <p:cNvPr id="4" name="TextBox 4"/>
          <p:cNvSpPr txBox="1"/>
          <p:nvPr/>
        </p:nvSpPr>
        <p:spPr>
          <a:xfrm>
            <a:off x="1515017" y="2636377"/>
            <a:ext cx="15309921" cy="2547604"/>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Công cụ sử dụng</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Fragroute</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Scapy</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Hping3</a:t>
            </a:r>
          </a:p>
          <a:p>
            <a:pPr algn="l">
              <a:lnSpc>
                <a:spcPts val="3326"/>
              </a:lnSpc>
            </a:pPr>
            <a:endParaRPr lang="en-US" sz="2410" spc="236">
              <a:solidFill>
                <a:srgbClr val="231F20"/>
              </a:solidFill>
              <a:latin typeface="DM Sans"/>
              <a:ea typeface="DM Sans"/>
              <a:cs typeface="DM Sans"/>
              <a:sym typeface="DM Sans"/>
            </a:endParaRP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I.3. PHÂN MẢNH VÀ THAO TÁC GÓI TIN</a:t>
            </a:r>
          </a:p>
        </p:txBody>
      </p:sp>
      <p:sp>
        <p:nvSpPr>
          <p:cNvPr id="4" name="TextBox 4"/>
          <p:cNvSpPr txBox="1"/>
          <p:nvPr/>
        </p:nvSpPr>
        <p:spPr>
          <a:xfrm>
            <a:off x="1515017" y="2636377"/>
            <a:ext cx="15309921" cy="2980198"/>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Bất lợi khi sử dụng Fragmentation và Packet Manipulation:</a:t>
            </a:r>
          </a:p>
          <a:p>
            <a:pPr algn="l">
              <a:lnSpc>
                <a:spcPts val="3326"/>
              </a:lnSpc>
            </a:pPr>
            <a:endParaRPr lang="en-US" sz="2410" spc="236">
              <a:solidFill>
                <a:srgbClr val="231F20"/>
              </a:solidFill>
              <a:latin typeface="DM Sans"/>
              <a:ea typeface="DM Sans"/>
              <a:cs typeface="DM Sans"/>
              <a:sym typeface="DM Sans"/>
            </a:endParaRP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Dễ bị phát hiện bởi hệ thống IDS/IPS</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Hiệu suất mạng bị giảm</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Khả năng phân tích và tái hợp dữ liệu</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Lỗi tái hợp dữ liệu</a:t>
            </a: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5019320" y="2901697"/>
            <a:ext cx="1400485" cy="6493178"/>
            <a:chOff x="0" y="0"/>
            <a:chExt cx="368852" cy="171013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sp>
        <p:sp>
          <p:nvSpPr>
            <p:cNvPr id="5" name="TextBox 5"/>
            <p:cNvSpPr txBox="1"/>
            <p:nvPr/>
          </p:nvSpPr>
          <p:spPr>
            <a:xfrm>
              <a:off x="0" y="-19050"/>
              <a:ext cx="368852" cy="1729188"/>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b="1" spc="978">
                <a:solidFill>
                  <a:srgbClr val="231F20"/>
                </a:solidFill>
                <a:latin typeface="Oswald Bold"/>
                <a:ea typeface="Oswald Bold"/>
                <a:cs typeface="Oswald Bold"/>
                <a:sym typeface="Oswald Bold"/>
              </a:rPr>
              <a:t>CONTENT</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01</a:t>
            </a: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02</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03</a:t>
            </a:r>
          </a:p>
        </p:txBody>
      </p:sp>
      <p:sp>
        <p:nvSpPr>
          <p:cNvPr id="11" name="TextBox 11"/>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04</a:t>
            </a:r>
          </a:p>
        </p:txBody>
      </p:sp>
      <p:sp>
        <p:nvSpPr>
          <p:cNvPr id="12" name="TextBox 12"/>
          <p:cNvSpPr txBox="1"/>
          <p:nvPr/>
        </p:nvSpPr>
        <p:spPr>
          <a:xfrm>
            <a:off x="5250954" y="6492957"/>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05</a:t>
            </a:r>
          </a:p>
        </p:txBody>
      </p:sp>
      <p:sp>
        <p:nvSpPr>
          <p:cNvPr id="13" name="TextBox 13"/>
          <p:cNvSpPr txBox="1"/>
          <p:nvPr/>
        </p:nvSpPr>
        <p:spPr>
          <a:xfrm>
            <a:off x="5250954" y="7323921"/>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06</a:t>
            </a:r>
          </a:p>
        </p:txBody>
      </p:sp>
      <p:sp>
        <p:nvSpPr>
          <p:cNvPr id="14" name="TextBox 14"/>
          <p:cNvSpPr txBox="1"/>
          <p:nvPr/>
        </p:nvSpPr>
        <p:spPr>
          <a:xfrm>
            <a:off x="5250954" y="8174214"/>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07</a:t>
            </a:r>
          </a:p>
        </p:txBody>
      </p:sp>
      <p:sp>
        <p:nvSpPr>
          <p:cNvPr id="15" name="TextBox 15"/>
          <p:cNvSpPr txBox="1"/>
          <p:nvPr/>
        </p:nvSpPr>
        <p:spPr>
          <a:xfrm>
            <a:off x="6607430" y="3333137"/>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CHỐNG PHÁP CHỨNG MẠNG</a:t>
            </a:r>
          </a:p>
        </p:txBody>
      </p:sp>
      <p:sp>
        <p:nvSpPr>
          <p:cNvPr id="16" name="TextBox 16"/>
          <p:cNvSpPr txBox="1"/>
          <p:nvPr/>
        </p:nvSpPr>
        <p:spPr>
          <a:xfrm>
            <a:off x="6607430" y="4127355"/>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CHỐNG PHÁP CHỨNG WINDOW</a:t>
            </a:r>
          </a:p>
        </p:txBody>
      </p:sp>
      <p:sp>
        <p:nvSpPr>
          <p:cNvPr id="17" name="TextBox 17"/>
          <p:cNvSpPr txBox="1"/>
          <p:nvPr/>
        </p:nvSpPr>
        <p:spPr>
          <a:xfrm>
            <a:off x="6616955" y="504744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CHỐNG PHÁP CHỨNG MOBILE</a:t>
            </a:r>
          </a:p>
        </p:txBody>
      </p:sp>
      <p:sp>
        <p:nvSpPr>
          <p:cNvPr id="18" name="TextBox 18"/>
          <p:cNvSpPr txBox="1"/>
          <p:nvPr/>
        </p:nvSpPr>
        <p:spPr>
          <a:xfrm>
            <a:off x="6607430" y="5841663"/>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CHỐNG PHÁP CHỨNG BỘ NHỚ</a:t>
            </a:r>
          </a:p>
        </p:txBody>
      </p:sp>
      <p:sp>
        <p:nvSpPr>
          <p:cNvPr id="19" name="TextBox 19"/>
          <p:cNvSpPr txBox="1"/>
          <p:nvPr/>
        </p:nvSpPr>
        <p:spPr>
          <a:xfrm>
            <a:off x="6607430" y="6642507"/>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PHÁP CHỨNG ĐĨA</a:t>
            </a:r>
          </a:p>
        </p:txBody>
      </p:sp>
      <p:sp>
        <p:nvSpPr>
          <p:cNvPr id="20" name="TextBox 20"/>
          <p:cNvSpPr txBox="1"/>
          <p:nvPr/>
        </p:nvSpPr>
        <p:spPr>
          <a:xfrm>
            <a:off x="6607430" y="7434884"/>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PHÁP CHỨNG IMAGE FILE</a:t>
            </a:r>
          </a:p>
        </p:txBody>
      </p:sp>
      <p:sp>
        <p:nvSpPr>
          <p:cNvPr id="21" name="TextBox 21"/>
          <p:cNvSpPr txBox="1"/>
          <p:nvPr/>
        </p:nvSpPr>
        <p:spPr>
          <a:xfrm>
            <a:off x="6607430" y="8279265"/>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NGUỒN DẪN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I.4. GIẤU THÔNG TIN TRONG LƯU LƯỢNG MẠNG</a:t>
            </a:r>
          </a:p>
        </p:txBody>
      </p:sp>
      <p:sp>
        <p:nvSpPr>
          <p:cNvPr id="4" name="TextBox 4"/>
          <p:cNvSpPr txBox="1"/>
          <p:nvPr/>
        </p:nvSpPr>
        <p:spPr>
          <a:xfrm>
            <a:off x="1515017" y="2636377"/>
            <a:ext cx="15309921" cy="33453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Steganography là một kỹ thuật dùng để giấu thông tin một cách kín đáo trong các dữ liệu khác mà không làm thay đổi đáng kể sự nhận diện của dữ liệu gốc.</a:t>
            </a:r>
          </a:p>
          <a:p>
            <a:pPr algn="l">
              <a:lnSpc>
                <a:spcPts val="3326"/>
              </a:lnSpc>
            </a:pPr>
            <a:endParaRPr lang="en-US" sz="2410" spc="236">
              <a:solidFill>
                <a:srgbClr val="231F20"/>
              </a:solidFill>
              <a:latin typeface="DM Sans"/>
              <a:ea typeface="DM Sans"/>
              <a:cs typeface="DM Sans"/>
              <a:sym typeface="DM Sans"/>
            </a:endParaRPr>
          </a:p>
          <a:p>
            <a:pPr algn="l">
              <a:lnSpc>
                <a:spcPts val="3326"/>
              </a:lnSpc>
            </a:pPr>
            <a:r>
              <a:rPr lang="en-US" sz="2410" spc="236">
                <a:solidFill>
                  <a:srgbClr val="231F20"/>
                </a:solidFill>
                <a:latin typeface="DM Sans"/>
                <a:ea typeface="DM Sans"/>
                <a:cs typeface="DM Sans"/>
                <a:sym typeface="DM Sans"/>
              </a:rPr>
              <a:t>Khi ứng dụng steganography vào lưu lượng mạng, mục tiêu chính là giấu dữ liệu trong các gói tin hoặc trường dữ liệu ít sử dụng của các giao thức mạng, làm cho các hệ thống giám sát hoặc pháp chứng khó phát hiện.</a:t>
            </a:r>
          </a:p>
          <a:p>
            <a:pPr algn="l">
              <a:lnSpc>
                <a:spcPts val="3326"/>
              </a:lnSpc>
            </a:pPr>
            <a:endParaRPr lang="en-US" sz="2410" spc="236">
              <a:solidFill>
                <a:srgbClr val="231F20"/>
              </a:solidFill>
              <a:latin typeface="DM Sans"/>
              <a:ea typeface="DM Sans"/>
              <a:cs typeface="DM Sans"/>
              <a:sym typeface="DM Sans"/>
            </a:endParaRP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I.4. GIẤU THÔNG TIN TRONG LƯU LƯỢNG MẠNG</a:t>
            </a:r>
          </a:p>
        </p:txBody>
      </p:sp>
      <p:sp>
        <p:nvSpPr>
          <p:cNvPr id="4" name="TextBox 4"/>
          <p:cNvSpPr txBox="1"/>
          <p:nvPr/>
        </p:nvSpPr>
        <p:spPr>
          <a:xfrm>
            <a:off x="1515017" y="2636377"/>
            <a:ext cx="15309921" cy="12498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Các thông tin ẩn có thể được chèn vào các phần không quan trọng của gói tin hoặc sử dụng kỹ thuật chèn dữ liệu vào các trường mà giao thức mạng cho phép, chẳng hạn như IP Options, TCP Options, hoặc thậm chí trong các dữ liệu ứng dụng như HTTP, DNS.</a:t>
            </a: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I.4. GIẤU THÔNG TIN TRONG LƯU LƯỢNG MẠNG</a:t>
            </a:r>
          </a:p>
        </p:txBody>
      </p:sp>
      <p:sp>
        <p:nvSpPr>
          <p:cNvPr id="4" name="TextBox 4"/>
          <p:cNvSpPr txBox="1"/>
          <p:nvPr/>
        </p:nvSpPr>
        <p:spPr>
          <a:xfrm>
            <a:off x="1515017" y="2636377"/>
            <a:ext cx="15309921" cy="2128504"/>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Mục tiêu chính của steganography qua lưu lượng mạng:</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Giấu thông tin bí mật</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Tránh sự phát hiện</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Gây nhiễu thông tin pháp chứng</a:t>
            </a: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I.4. GIẤU THÔNG TIN TRONG LƯU LƯỢNG MẠNG</a:t>
            </a:r>
          </a:p>
        </p:txBody>
      </p:sp>
      <p:sp>
        <p:nvSpPr>
          <p:cNvPr id="4" name="TextBox 4"/>
          <p:cNvSpPr txBox="1"/>
          <p:nvPr/>
        </p:nvSpPr>
        <p:spPr>
          <a:xfrm>
            <a:off x="1515017" y="2636377"/>
            <a:ext cx="15309921" cy="16689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Các kỹ thuật giấu thông tin trong lưu lượng mạng:</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Giấu thông tin trong trường, hoặc trường không sử dụng của các giao thức </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Giấu thông tin trong payload của các giao thức mạng</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Giấu thông tin trong dữ liệu ứng dụng</a:t>
            </a: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I.4. GIẤU THÔNG TIN TRONG LƯU LƯỢNG MẠNG</a:t>
            </a:r>
          </a:p>
        </p:txBody>
      </p:sp>
      <p:sp>
        <p:nvSpPr>
          <p:cNvPr id="4" name="TextBox 4"/>
          <p:cNvSpPr txBox="1"/>
          <p:nvPr/>
        </p:nvSpPr>
        <p:spPr>
          <a:xfrm>
            <a:off x="1515017" y="2636377"/>
            <a:ext cx="15309921" cy="29262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Bất lợi khi sử dụng steganography qua lưu lượng mạng:</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Dung lượng dữ liệu hạn chế</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Hiệu suất mạng</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Khả năng bị phát hiện bởi các hệ thống phân tích chuyên sâu</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Cấu hình phức tạp</a:t>
            </a:r>
          </a:p>
          <a:p>
            <a:pPr algn="l">
              <a:lnSpc>
                <a:spcPts val="3326"/>
              </a:lnSpc>
            </a:pPr>
            <a:endParaRPr lang="en-US" sz="2410" spc="236">
              <a:solidFill>
                <a:srgbClr val="231F20"/>
              </a:solidFill>
              <a:latin typeface="DM Sans"/>
              <a:ea typeface="DM Sans"/>
              <a:cs typeface="DM Sans"/>
              <a:sym typeface="DM Sans"/>
            </a:endParaRP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I.5. LÀM RỐI DỮ LIỆU VÀ NHẬT KÝ</a:t>
            </a:r>
          </a:p>
        </p:txBody>
      </p:sp>
      <p:sp>
        <p:nvSpPr>
          <p:cNvPr id="4" name="TextBox 4"/>
          <p:cNvSpPr txBox="1"/>
          <p:nvPr/>
        </p:nvSpPr>
        <p:spPr>
          <a:xfrm>
            <a:off x="1515017" y="2636377"/>
            <a:ext cx="15309921" cy="20880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Làm rối dữ liệu và nhật ký (Log Tampering) và tạo nhiễu (Noise Injection) là hai kỹ thuật trong chống pháp chứng nhằm mục tiêu làm sai lệch hoặc gây khó khăn cho quá trình phân tích dữ liệu của các điều tra viên. Kẻ tấn công có thể thay đổi hoặc xóa các bản ghi (logs) trên hệ thống, từ đó che giấu hoạt động bất hợp pháp hoặc làm rối loạn các manh mối quan trọng</a:t>
            </a: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I.5. LÀM RỐI DỮ LIỆU VÀ NHẬT KÝ</a:t>
            </a:r>
          </a:p>
        </p:txBody>
      </p:sp>
      <p:sp>
        <p:nvSpPr>
          <p:cNvPr id="4" name="TextBox 4"/>
          <p:cNvSpPr txBox="1"/>
          <p:nvPr/>
        </p:nvSpPr>
        <p:spPr>
          <a:xfrm>
            <a:off x="1515017" y="2636377"/>
            <a:ext cx="15309921" cy="1276810"/>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Phương pháp sử dụng của làm rối nhật ký:</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Timestomping (Làm mờ dấu vết thời gian)</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Xóa hoặc thay đổi nhật ký hệ thống</a:t>
            </a: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I.5. LÀM RỐI DỮ LIỆU VÀ NHẬT KÝ</a:t>
            </a:r>
          </a:p>
        </p:txBody>
      </p:sp>
      <p:sp>
        <p:nvSpPr>
          <p:cNvPr id="4" name="TextBox 4"/>
          <p:cNvSpPr txBox="1"/>
          <p:nvPr/>
        </p:nvSpPr>
        <p:spPr>
          <a:xfrm>
            <a:off x="1515017" y="2636377"/>
            <a:ext cx="15309921" cy="1709404"/>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Phương pháp sử dụng của Tạo nhiễu dữ liệu :</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Tạo ra các kết nối mạng giả</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Tạo ra các sự kiện hệ thống giả</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Tạo dữ liệu mạng giả</a:t>
            </a: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2934703" y="3325454"/>
            <a:ext cx="12418594" cy="3464642"/>
          </a:xfrm>
          <a:prstGeom prst="rect">
            <a:avLst/>
          </a:prstGeom>
        </p:spPr>
        <p:txBody>
          <a:bodyPr lIns="0" tIns="0" rIns="0" bIns="0" rtlCol="0" anchor="t">
            <a:spAutoFit/>
          </a:bodyPr>
          <a:lstStyle/>
          <a:p>
            <a:pPr algn="l">
              <a:lnSpc>
                <a:spcPts val="13948"/>
              </a:lnSpc>
            </a:pPr>
            <a:r>
              <a:rPr lang="en-US" sz="10107" b="1" spc="990">
                <a:solidFill>
                  <a:srgbClr val="FFFFFF"/>
                </a:solidFill>
                <a:latin typeface="Oswald Bold"/>
                <a:ea typeface="Oswald Bold"/>
                <a:cs typeface="Oswald Bold"/>
                <a:sym typeface="Oswald Bold"/>
              </a:rPr>
              <a:t>II. CHỐNG PHÁP CHỨNG WINDOW</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II. CHỐNG PHÁP CHỨNG WINDOW</a:t>
            </a:r>
          </a:p>
        </p:txBody>
      </p:sp>
      <p:sp>
        <p:nvSpPr>
          <p:cNvPr id="4" name="TextBox 4"/>
          <p:cNvSpPr txBox="1"/>
          <p:nvPr/>
        </p:nvSpPr>
        <p:spPr>
          <a:xfrm>
            <a:off x="1515017" y="2636377"/>
            <a:ext cx="15309921" cy="46026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Pháp chứng Windows (Windows Forensics) là một nhánh quan trọng của pháp chứng kỹ thuật số, tập trung vào việc điều tra và phân tích các hệ thống sử dụng hệ điều hành Microsoft Windows để phát hiện và tái tạo lại các sự kiện có liên quan đến các hoạt động trái pháp luật hoặc sự cố an ninh. Windows là hệ điều hành phổ biến nhất trên toàn cầu, do đó việc điều tra trên các hệ thống Windows là rất cần thiết trong quá trình khám phá bằng chứng kỹ thuật số.</a:t>
            </a:r>
          </a:p>
          <a:p>
            <a:pPr algn="l">
              <a:lnSpc>
                <a:spcPts val="3326"/>
              </a:lnSpc>
            </a:pPr>
            <a:endParaRPr lang="en-US" sz="2410" spc="236">
              <a:solidFill>
                <a:srgbClr val="231F20"/>
              </a:solidFill>
              <a:latin typeface="DM Sans"/>
              <a:ea typeface="DM Sans"/>
              <a:cs typeface="DM Sans"/>
              <a:sym typeface="DM Sans"/>
            </a:endParaRPr>
          </a:p>
          <a:p>
            <a:pPr algn="l">
              <a:lnSpc>
                <a:spcPts val="3326"/>
              </a:lnSpc>
            </a:pPr>
            <a:endParaRPr lang="en-US" sz="2410" spc="236">
              <a:solidFill>
                <a:srgbClr val="231F20"/>
              </a:solidFill>
              <a:latin typeface="DM Sans"/>
              <a:ea typeface="DM Sans"/>
              <a:cs typeface="DM Sans"/>
              <a:sym typeface="DM Sans"/>
            </a:endParaRPr>
          </a:p>
          <a:p>
            <a:pPr algn="l">
              <a:lnSpc>
                <a:spcPts val="3326"/>
              </a:lnSpc>
            </a:pPr>
            <a:r>
              <a:rPr lang="en-US" sz="2410" spc="236">
                <a:solidFill>
                  <a:srgbClr val="231F20"/>
                </a:solidFill>
                <a:latin typeface="DM Sans"/>
                <a:ea typeface="DM Sans"/>
                <a:cs typeface="DM Sans"/>
                <a:sym typeface="DM Sans"/>
              </a:rPr>
              <a:t>Pháp chứng Windows bao gồm việc thu thập, phân tích, và lưu giữ các bằng chứng kỹ thuật số từ một loạt các nguồn trên hệ điều hành Windows như file hệ thống, các bản ghi nhật ký (logs), bộ nhớ, Registry, và dữ liệu ứng dụng.</a:t>
            </a: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2934703" y="3325454"/>
            <a:ext cx="12418594" cy="3464642"/>
          </a:xfrm>
          <a:prstGeom prst="rect">
            <a:avLst/>
          </a:prstGeom>
        </p:spPr>
        <p:txBody>
          <a:bodyPr lIns="0" tIns="0" rIns="0" bIns="0" rtlCol="0" anchor="t">
            <a:spAutoFit/>
          </a:bodyPr>
          <a:lstStyle/>
          <a:p>
            <a:pPr algn="l">
              <a:lnSpc>
                <a:spcPts val="13948"/>
              </a:lnSpc>
            </a:pPr>
            <a:r>
              <a:rPr lang="en-US" sz="10107" b="1" spc="990">
                <a:solidFill>
                  <a:srgbClr val="FFFFFF"/>
                </a:solidFill>
                <a:latin typeface="Oswald Bold"/>
                <a:ea typeface="Oswald Bold"/>
                <a:cs typeface="Oswald Bold"/>
                <a:sym typeface="Oswald Bold"/>
              </a:rPr>
              <a:t>I. CHỐNG PHÁP CHỨNG MẠNG</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II. CHỐNG PHÁP CHỨNG WINDOW</a:t>
            </a:r>
          </a:p>
        </p:txBody>
      </p:sp>
      <p:sp>
        <p:nvSpPr>
          <p:cNvPr id="4" name="TextBox 4"/>
          <p:cNvSpPr txBox="1"/>
          <p:nvPr/>
        </p:nvSpPr>
        <p:spPr>
          <a:xfrm>
            <a:off x="1515017" y="2636377"/>
            <a:ext cx="15309921" cy="20880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Trong bối cảnh chống pháp chứng Windows, các kỹ thuật anti-forensics được thiết kế để ngăn cản, làm mờ, hoặc vô hiệu hóa quá trình thu thập, phân tích và tái hiện lại các hành vi của người dùng trên hệ điều hành Windows. Mục tiêu chính của các kỹ thuật này là làm cho các nhà điều tra gặp khó khăn trong việc truy vết hoạt động của kẻ tấn công, giảm thiểu khả năng thu thập chứng cứ hoặc gây nhầm lẫn trong quá trình phân tích.</a:t>
            </a: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II. CHỐNG PHÁP CHỨNG WINDOW</a:t>
            </a:r>
          </a:p>
        </p:txBody>
      </p:sp>
      <p:sp>
        <p:nvSpPr>
          <p:cNvPr id="4" name="TextBox 4"/>
          <p:cNvSpPr txBox="1"/>
          <p:nvPr/>
        </p:nvSpPr>
        <p:spPr>
          <a:xfrm>
            <a:off x="1515017" y="2636377"/>
            <a:ext cx="15309921" cy="2574591"/>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Các kỹ thuật phổ biến nhất trong chống pháp chứng Windows:</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Xóa Dữ liệu An toàn (Secure Deletion)</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Mã hóa Dữ liệu (Data Encryption)</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Làm mờ Dấu thời gian (Timestomping)</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Xóa hoặc thay đổi Registry (Registry Tampering)</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Sử dụng tệp hibernation và pagefile trong chống pháp chứng Windows</a:t>
            </a: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II.1. XÓA DỮ LIỆU AN TOÀN</a:t>
            </a:r>
          </a:p>
        </p:txBody>
      </p:sp>
      <p:sp>
        <p:nvSpPr>
          <p:cNvPr id="4" name="TextBox 4"/>
          <p:cNvSpPr txBox="1"/>
          <p:nvPr/>
        </p:nvSpPr>
        <p:spPr>
          <a:xfrm>
            <a:off x="1515017" y="2636377"/>
            <a:ext cx="15309921" cy="29262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Xóa dữ liệu an toàn (Secure Deletion) là một kỹ thuật được sử dụng để xóa bỏ vĩnh viễn dữ liệu từ các thiết bị lưu trữ, nhằm đảm bảo rằng dữ liệu không thể phục hồi được, ngay cả với các công cụ pháp chứng mạnh mẽ.</a:t>
            </a:r>
          </a:p>
          <a:p>
            <a:pPr algn="l">
              <a:lnSpc>
                <a:spcPts val="3326"/>
              </a:lnSpc>
            </a:pPr>
            <a:endParaRPr lang="en-US" sz="2410" spc="236">
              <a:solidFill>
                <a:srgbClr val="231F20"/>
              </a:solidFill>
              <a:latin typeface="DM Sans"/>
              <a:ea typeface="DM Sans"/>
              <a:cs typeface="DM Sans"/>
              <a:sym typeface="DM Sans"/>
            </a:endParaRPr>
          </a:p>
          <a:p>
            <a:pPr algn="l">
              <a:lnSpc>
                <a:spcPts val="3326"/>
              </a:lnSpc>
            </a:pPr>
            <a:r>
              <a:rPr lang="en-US" sz="2410" spc="236">
                <a:solidFill>
                  <a:srgbClr val="231F20"/>
                </a:solidFill>
                <a:latin typeface="DM Sans"/>
                <a:ea typeface="DM Sans"/>
                <a:cs typeface="DM Sans"/>
                <a:sym typeface="DM Sans"/>
              </a:rPr>
              <a:t>Xóa dữ liệu an toàn bao gồm các phương pháp ghi đè nhiều lần lên dữ liệu gốc bằng các mẫu ngẫu nhiên hoặc không có ý nghĩa, từ đó làm cho việc khôi phục lại dữ liệu trở nên cực kỳ khó khăn hoặc không thể thực hiện được.</a:t>
            </a: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II.1. XÓA DỮ LIỆU AN TOÀN</a:t>
            </a:r>
          </a:p>
        </p:txBody>
      </p:sp>
      <p:sp>
        <p:nvSpPr>
          <p:cNvPr id="4" name="TextBox 4"/>
          <p:cNvSpPr txBox="1"/>
          <p:nvPr/>
        </p:nvSpPr>
        <p:spPr>
          <a:xfrm>
            <a:off x="1515017" y="2636377"/>
            <a:ext cx="15309921" cy="25071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Các kỹ thuật xóa dữ liệu an toàn</a:t>
            </a:r>
          </a:p>
          <a:p>
            <a:pPr algn="l">
              <a:lnSpc>
                <a:spcPts val="3326"/>
              </a:lnSpc>
            </a:pPr>
            <a:r>
              <a:rPr lang="en-US" sz="2410" spc="236">
                <a:solidFill>
                  <a:srgbClr val="231F20"/>
                </a:solidFill>
                <a:latin typeface="DM Sans"/>
                <a:ea typeface="DM Sans"/>
                <a:cs typeface="DM Sans"/>
                <a:sym typeface="DM Sans"/>
              </a:rPr>
              <a:t>1. Ghi đè dữ liệu nhiều lần (Multiple Overwrite)</a:t>
            </a:r>
          </a:p>
          <a:p>
            <a:pPr algn="l">
              <a:lnSpc>
                <a:spcPts val="3326"/>
              </a:lnSpc>
            </a:pPr>
            <a:r>
              <a:rPr lang="en-US" sz="2410" spc="236">
                <a:solidFill>
                  <a:srgbClr val="231F20"/>
                </a:solidFill>
                <a:latin typeface="DM Sans"/>
                <a:ea typeface="DM Sans"/>
                <a:cs typeface="DM Sans"/>
                <a:sym typeface="DM Sans"/>
              </a:rPr>
              <a:t>2. Xóa tệp và ghi đè không gian trống (Wiping Free Space)</a:t>
            </a:r>
          </a:p>
          <a:p>
            <a:pPr algn="l">
              <a:lnSpc>
                <a:spcPts val="3326"/>
              </a:lnSpc>
            </a:pPr>
            <a:r>
              <a:rPr lang="en-US" sz="2410" spc="236">
                <a:solidFill>
                  <a:srgbClr val="231F20"/>
                </a:solidFill>
                <a:latin typeface="DM Sans"/>
                <a:ea typeface="DM Sans"/>
                <a:cs typeface="DM Sans"/>
                <a:sym typeface="DM Sans"/>
              </a:rPr>
              <a:t>3. Xóa tệp tin hoán trang (Pagefile) và file ngủ đông (Hibernate file)</a:t>
            </a:r>
          </a:p>
          <a:p>
            <a:pPr algn="l">
              <a:lnSpc>
                <a:spcPts val="3326"/>
              </a:lnSpc>
            </a:pPr>
            <a:r>
              <a:rPr lang="en-US" sz="2410" spc="236">
                <a:solidFill>
                  <a:srgbClr val="231F20"/>
                </a:solidFill>
                <a:latin typeface="DM Sans"/>
                <a:ea typeface="DM Sans"/>
                <a:cs typeface="DM Sans"/>
                <a:sym typeface="DM Sans"/>
              </a:rPr>
              <a:t>4. Xóa toàn bộ ổ đĩa (Wiping Entire Disk)</a:t>
            </a: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II.1. XÓA DỮ LIỆU AN TOÀN</a:t>
            </a:r>
          </a:p>
        </p:txBody>
      </p:sp>
      <p:sp>
        <p:nvSpPr>
          <p:cNvPr id="4" name="TextBox 4"/>
          <p:cNvSpPr txBox="1"/>
          <p:nvPr/>
        </p:nvSpPr>
        <p:spPr>
          <a:xfrm>
            <a:off x="1515017" y="2636377"/>
            <a:ext cx="15309921" cy="33453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Các công cụ xóa dữ liệu an toàn phổ biến:</a:t>
            </a:r>
          </a:p>
          <a:p>
            <a:pPr algn="l">
              <a:lnSpc>
                <a:spcPts val="3326"/>
              </a:lnSpc>
            </a:pPr>
            <a:r>
              <a:rPr lang="en-US" sz="2410" spc="236">
                <a:solidFill>
                  <a:srgbClr val="231F20"/>
                </a:solidFill>
                <a:latin typeface="DM Sans"/>
                <a:ea typeface="DM Sans"/>
                <a:cs typeface="DM Sans"/>
                <a:sym typeface="DM Sans"/>
              </a:rPr>
              <a:t>1. SDelete</a:t>
            </a:r>
          </a:p>
          <a:p>
            <a:pPr algn="l">
              <a:lnSpc>
                <a:spcPts val="3326"/>
              </a:lnSpc>
            </a:pPr>
            <a:r>
              <a:rPr lang="en-US" sz="2410" spc="236">
                <a:solidFill>
                  <a:srgbClr val="231F20"/>
                </a:solidFill>
                <a:latin typeface="DM Sans"/>
                <a:ea typeface="DM Sans"/>
                <a:cs typeface="DM Sans"/>
                <a:sym typeface="DM Sans"/>
              </a:rPr>
              <a:t>2. CCleaner</a:t>
            </a:r>
          </a:p>
          <a:p>
            <a:pPr algn="l">
              <a:lnSpc>
                <a:spcPts val="3326"/>
              </a:lnSpc>
            </a:pPr>
            <a:r>
              <a:rPr lang="en-US" sz="2410" spc="236">
                <a:solidFill>
                  <a:srgbClr val="231F20"/>
                </a:solidFill>
                <a:latin typeface="DM Sans"/>
                <a:ea typeface="DM Sans"/>
                <a:cs typeface="DM Sans"/>
                <a:sym typeface="DM Sans"/>
              </a:rPr>
              <a:t>3. BleachBit</a:t>
            </a:r>
          </a:p>
          <a:p>
            <a:pPr algn="l">
              <a:lnSpc>
                <a:spcPts val="3326"/>
              </a:lnSpc>
            </a:pPr>
            <a:r>
              <a:rPr lang="en-US" sz="2410" spc="236">
                <a:solidFill>
                  <a:srgbClr val="231F20"/>
                </a:solidFill>
                <a:latin typeface="DM Sans"/>
                <a:ea typeface="DM Sans"/>
                <a:cs typeface="DM Sans"/>
                <a:sym typeface="DM Sans"/>
              </a:rPr>
              <a:t>4. DBAN (Darik’s Boot and Nuke)</a:t>
            </a:r>
          </a:p>
          <a:p>
            <a:pPr algn="l">
              <a:lnSpc>
                <a:spcPts val="3326"/>
              </a:lnSpc>
            </a:pPr>
            <a:r>
              <a:rPr lang="en-US" sz="2410" spc="236">
                <a:solidFill>
                  <a:srgbClr val="231F20"/>
                </a:solidFill>
                <a:latin typeface="DM Sans"/>
                <a:ea typeface="DM Sans"/>
                <a:cs typeface="DM Sans"/>
                <a:sym typeface="DM Sans"/>
              </a:rPr>
              <a:t>5. Eraser</a:t>
            </a:r>
          </a:p>
          <a:p>
            <a:pPr algn="l">
              <a:lnSpc>
                <a:spcPts val="3326"/>
              </a:lnSpc>
            </a:pPr>
            <a:endParaRPr lang="en-US" sz="2410" spc="236">
              <a:solidFill>
                <a:srgbClr val="231F20"/>
              </a:solidFill>
              <a:latin typeface="DM Sans"/>
              <a:ea typeface="DM Sans"/>
              <a:cs typeface="DM Sans"/>
              <a:sym typeface="DM Sans"/>
            </a:endParaRP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II.1. XÓA DỮ LIỆU AN TOÀN</a:t>
            </a:r>
          </a:p>
        </p:txBody>
      </p:sp>
      <p:sp>
        <p:nvSpPr>
          <p:cNvPr id="4" name="TextBox 4"/>
          <p:cNvSpPr txBox="1"/>
          <p:nvPr/>
        </p:nvSpPr>
        <p:spPr>
          <a:xfrm>
            <a:off x="1515017" y="2636377"/>
            <a:ext cx="15309921" cy="20880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Các rủi ro và bất lợi của kỹ thuật xóa dữ liệu an toàn:</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Tốn thời gian</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Hiệu năng giảm</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Khó khăn khi sử dụng trên SSD</a:t>
            </a: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II.2. MÃ HÓA DỮ LIỆU</a:t>
            </a:r>
          </a:p>
        </p:txBody>
      </p:sp>
      <p:sp>
        <p:nvSpPr>
          <p:cNvPr id="4" name="TextBox 4"/>
          <p:cNvSpPr txBox="1"/>
          <p:nvPr/>
        </p:nvSpPr>
        <p:spPr>
          <a:xfrm>
            <a:off x="1515017" y="2636377"/>
            <a:ext cx="15309921" cy="20880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Mã hóa dữ liệu là một trong những kỹ thuật quan trọng nhất trong chống pháp chứng nhằm bảo vệ dữ liệu khỏi sự truy cập trái phép. Bằng cách biến đổi dữ liệu thành một định dạng không thể đọc được nếu không có khóa giải mã, mã hóa giúp ngăn cản các nhà điều tra pháp chứng hoặc các công cụ thu thập chứng cứ có thể truy xuất và phân tích nội dung.</a:t>
            </a: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II.2. MÃ HÓA DỮ LIỆU</a:t>
            </a:r>
          </a:p>
        </p:txBody>
      </p:sp>
      <p:sp>
        <p:nvSpPr>
          <p:cNvPr id="4" name="TextBox 4"/>
          <p:cNvSpPr txBox="1"/>
          <p:nvPr/>
        </p:nvSpPr>
        <p:spPr>
          <a:xfrm>
            <a:off x="1515017" y="2636377"/>
            <a:ext cx="15309921" cy="20880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Công cụ mã hóa phổ biến</a:t>
            </a:r>
          </a:p>
          <a:p>
            <a:pPr algn="l">
              <a:lnSpc>
                <a:spcPts val="3326"/>
              </a:lnSpc>
            </a:pPr>
            <a:r>
              <a:rPr lang="en-US" sz="2410" spc="236">
                <a:solidFill>
                  <a:srgbClr val="231F20"/>
                </a:solidFill>
                <a:latin typeface="DM Sans"/>
                <a:ea typeface="DM Sans"/>
                <a:cs typeface="DM Sans"/>
                <a:sym typeface="DM Sans"/>
              </a:rPr>
              <a:t>1. BitLocker</a:t>
            </a:r>
          </a:p>
          <a:p>
            <a:pPr algn="l">
              <a:lnSpc>
                <a:spcPts val="3326"/>
              </a:lnSpc>
            </a:pPr>
            <a:r>
              <a:rPr lang="en-US" sz="2410" spc="236">
                <a:solidFill>
                  <a:srgbClr val="231F20"/>
                </a:solidFill>
                <a:latin typeface="DM Sans"/>
                <a:ea typeface="DM Sans"/>
                <a:cs typeface="DM Sans"/>
                <a:sym typeface="DM Sans"/>
              </a:rPr>
              <a:t>2. VeraCrypt (Mã hóa tệp tin và ổ đĩa)</a:t>
            </a:r>
          </a:p>
          <a:p>
            <a:pPr algn="l">
              <a:lnSpc>
                <a:spcPts val="3326"/>
              </a:lnSpc>
            </a:pPr>
            <a:r>
              <a:rPr lang="en-US" sz="2410" spc="236">
                <a:solidFill>
                  <a:srgbClr val="231F20"/>
                </a:solidFill>
                <a:latin typeface="DM Sans"/>
                <a:ea typeface="DM Sans"/>
                <a:cs typeface="DM Sans"/>
                <a:sym typeface="DM Sans"/>
              </a:rPr>
              <a:t>3. AxCrypt (Mã hóa tệp tin đơn lẻ)</a:t>
            </a: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II.2. MÃ HÓA DỮ LIỆU</a:t>
            </a:r>
          </a:p>
        </p:txBody>
      </p:sp>
      <p:sp>
        <p:nvSpPr>
          <p:cNvPr id="4" name="TextBox 4"/>
          <p:cNvSpPr txBox="1"/>
          <p:nvPr/>
        </p:nvSpPr>
        <p:spPr>
          <a:xfrm>
            <a:off x="1515017" y="2636377"/>
            <a:ext cx="15309921" cy="1709404"/>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Các chiến lược mã hóa để chống pháp chứng Windows:</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Mã hóa toàn bộ ổ đĩa</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Sử dụng mã hóa file ẩn</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Mã hóa kết hợp với xóa an toàn</a:t>
            </a: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II.3. LÀM MỜ DẤU THỜI GIAN</a:t>
            </a:r>
          </a:p>
        </p:txBody>
      </p:sp>
      <p:sp>
        <p:nvSpPr>
          <p:cNvPr id="4" name="TextBox 4"/>
          <p:cNvSpPr txBox="1"/>
          <p:nvPr/>
        </p:nvSpPr>
        <p:spPr>
          <a:xfrm>
            <a:off x="1515017" y="2636377"/>
            <a:ext cx="15309921" cy="20880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Làm mờ dấu thời gian (Timestomping) là một kỹ thuật trong chống pháp chứng nhằm thay đổi hoặc làm giả các dấu thời gian của tệp tin và thư mục trên hệ thống để gây khó khăn cho quá trình điều tra kỹ thuật số. Dấu thời gian trên các tệp tin và hệ thống Windows chứa thông tin quan trọng về thời gian tạo tệp (creation time), chỉnh sửa cuối cùng (modification time), và truy cập lần cuối (access time). </a:t>
            </a: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7416941"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 CHỐNG PHÁP CHỨNG MẠNG</a:t>
            </a:r>
          </a:p>
        </p:txBody>
      </p:sp>
      <p:sp>
        <p:nvSpPr>
          <p:cNvPr id="4" name="TextBox 4"/>
          <p:cNvSpPr txBox="1"/>
          <p:nvPr/>
        </p:nvSpPr>
        <p:spPr>
          <a:xfrm>
            <a:off x="1696467" y="2579244"/>
            <a:ext cx="14583858" cy="1668923"/>
          </a:xfrm>
          <a:prstGeom prst="rect">
            <a:avLst/>
          </a:prstGeom>
        </p:spPr>
        <p:txBody>
          <a:bodyPr lIns="0" tIns="0" rIns="0" bIns="0" rtlCol="0" anchor="t">
            <a:spAutoFit/>
          </a:bodyPr>
          <a:lstStyle/>
          <a:p>
            <a:pPr marL="0" lvl="0" indent="0" algn="l">
              <a:lnSpc>
                <a:spcPts val="3326"/>
              </a:lnSpc>
              <a:spcBef>
                <a:spcPct val="0"/>
              </a:spcBef>
            </a:pPr>
            <a:r>
              <a:rPr lang="en-US" sz="2410" spc="236">
                <a:solidFill>
                  <a:srgbClr val="231F20"/>
                </a:solidFill>
                <a:latin typeface="DM Sans"/>
                <a:ea typeface="DM Sans"/>
                <a:cs typeface="DM Sans"/>
                <a:sym typeface="DM Sans"/>
              </a:rPr>
              <a:t>Pháp chứng mạng (Network Forensics) là một nhánh của pháp chứng kỹ thuật số, tập trung vào việc giám sát, thu thập, ghi lại, phân tích và báo cáo dữ liệu mạng để xác định các hành vi, sự kiện có liên quan đến tội phạm mạng, các cuộc tấn công an ninh, hoặc các hoạt động bất thường trên mạng.</a:t>
            </a:r>
          </a:p>
        </p:txBody>
      </p:sp>
      <p:sp>
        <p:nvSpPr>
          <p:cNvPr id="5" name="TextBox 5"/>
          <p:cNvSpPr txBox="1"/>
          <p:nvPr/>
        </p:nvSpPr>
        <p:spPr>
          <a:xfrm>
            <a:off x="1696467" y="5095875"/>
            <a:ext cx="14583858" cy="830723"/>
          </a:xfrm>
          <a:prstGeom prst="rect">
            <a:avLst/>
          </a:prstGeom>
        </p:spPr>
        <p:txBody>
          <a:bodyPr lIns="0" tIns="0" rIns="0" bIns="0" rtlCol="0" anchor="t">
            <a:spAutoFit/>
          </a:bodyPr>
          <a:lstStyle/>
          <a:p>
            <a:pPr marL="0" lvl="0" indent="0" algn="l">
              <a:lnSpc>
                <a:spcPts val="3326"/>
              </a:lnSpc>
              <a:spcBef>
                <a:spcPct val="0"/>
              </a:spcBef>
            </a:pPr>
            <a:r>
              <a:rPr lang="en-US" sz="2410" spc="236">
                <a:solidFill>
                  <a:srgbClr val="231F20"/>
                </a:solidFill>
                <a:latin typeface="DM Sans"/>
                <a:ea typeface="DM Sans"/>
                <a:cs typeface="DM Sans"/>
                <a:sym typeface="DM Sans"/>
              </a:rPr>
              <a:t>Pháp chứng mạng có vai trò quan trọng trong việc đảm bảo an ninh và tuân thủ pháp luật của các tổ chức, chính phủ, và doanh nghiệp.</a:t>
            </a:r>
          </a:p>
        </p:txBody>
      </p:sp>
      <p:sp>
        <p:nvSpPr>
          <p:cNvPr id="6" name="Freeform 6"/>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II.3. LÀM MỜ DẤU THỜI GIAN</a:t>
            </a:r>
          </a:p>
        </p:txBody>
      </p:sp>
      <p:sp>
        <p:nvSpPr>
          <p:cNvPr id="4" name="TextBox 4"/>
          <p:cNvSpPr txBox="1"/>
          <p:nvPr/>
        </p:nvSpPr>
        <p:spPr>
          <a:xfrm>
            <a:off x="1515017" y="2636377"/>
            <a:ext cx="15309921" cy="4237498"/>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Trong hệ điều hành Windows, đặc biệt là hệ thống tệp NTFS, mỗi tệp tin và thư mục đều có ba dấu thời gian quan trọng:</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Create Time (Thời gian tạo): Thời gian mà tệp tin được tạo lần đầu tiên trên hệ thống.</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Modify Time (Thời gian chỉnh sửa): Thời gian tệp tin được sửa đổi lần cuối, chẳng hạn như nội dung của tệp tin bị thay đổi.</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Access Time (Thời gian truy cập): Thời gian lần cuối cùng tệp tin được truy cập (chỉ đọc, không cần chỉnh sửa).</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Entry Modified Time (Thời gian thay đổi bản ghi): Thời gian mà bản ghi MFT (Master File Table) của tệp tin bị sửa đổi.</a:t>
            </a: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II.3. LÀM MỜ DẤU THỜI GIAN</a:t>
            </a:r>
          </a:p>
        </p:txBody>
      </p:sp>
      <p:sp>
        <p:nvSpPr>
          <p:cNvPr id="4" name="TextBox 4"/>
          <p:cNvSpPr txBox="1"/>
          <p:nvPr/>
        </p:nvSpPr>
        <p:spPr>
          <a:xfrm>
            <a:off x="1515017" y="2636377"/>
            <a:ext cx="15309921" cy="20880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Công cụ sử dụng để làm mờ dấu thời gian</a:t>
            </a:r>
          </a:p>
          <a:p>
            <a:pPr algn="l">
              <a:lnSpc>
                <a:spcPts val="3326"/>
              </a:lnSpc>
            </a:pPr>
            <a:r>
              <a:rPr lang="en-US" sz="2410" spc="236">
                <a:solidFill>
                  <a:srgbClr val="231F20"/>
                </a:solidFill>
                <a:latin typeface="DM Sans"/>
                <a:ea typeface="DM Sans"/>
                <a:cs typeface="DM Sans"/>
                <a:sym typeface="DM Sans"/>
              </a:rPr>
              <a:t>1. Timestomp (Metasploit Framework)</a:t>
            </a:r>
          </a:p>
          <a:p>
            <a:pPr algn="l">
              <a:lnSpc>
                <a:spcPts val="3326"/>
              </a:lnSpc>
            </a:pPr>
            <a:r>
              <a:rPr lang="en-US" sz="2410" spc="236">
                <a:solidFill>
                  <a:srgbClr val="231F20"/>
                </a:solidFill>
                <a:latin typeface="DM Sans"/>
                <a:ea typeface="DM Sans"/>
                <a:cs typeface="DM Sans"/>
                <a:sym typeface="DM Sans"/>
              </a:rPr>
              <a:t>2. BulkFileChanger (NirSoft)</a:t>
            </a:r>
          </a:p>
          <a:p>
            <a:pPr algn="l">
              <a:lnSpc>
                <a:spcPts val="3326"/>
              </a:lnSpc>
            </a:pPr>
            <a:r>
              <a:rPr lang="en-US" sz="2410" spc="236">
                <a:solidFill>
                  <a:srgbClr val="231F20"/>
                </a:solidFill>
                <a:latin typeface="DM Sans"/>
                <a:ea typeface="DM Sans"/>
                <a:cs typeface="DM Sans"/>
                <a:sym typeface="DM Sans"/>
              </a:rPr>
              <a:t>3. SetFileTime (Command Line Tool)</a:t>
            </a: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II.3. LÀM MỜ DẤU THỜI GIAN</a:t>
            </a:r>
          </a:p>
        </p:txBody>
      </p:sp>
      <p:sp>
        <p:nvSpPr>
          <p:cNvPr id="4" name="TextBox 4"/>
          <p:cNvSpPr txBox="1"/>
          <p:nvPr/>
        </p:nvSpPr>
        <p:spPr>
          <a:xfrm>
            <a:off x="1515017" y="2636377"/>
            <a:ext cx="15309921" cy="2141998"/>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Bất lợi khi sử dụng Timestomping:</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Có thể bị phát hiện</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Không xóa được các bằng chứng khác</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Lưu dấu vết trong nhật ký hệ thống</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Khó thực hiện trên các hệ thống được giám sát kỹ lưỡng</a:t>
            </a: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II.4. XÓA HOẶC THAY ĐỔI REGISTRY</a:t>
            </a:r>
          </a:p>
        </p:txBody>
      </p:sp>
      <p:sp>
        <p:nvSpPr>
          <p:cNvPr id="4" name="TextBox 4"/>
          <p:cNvSpPr txBox="1"/>
          <p:nvPr/>
        </p:nvSpPr>
        <p:spPr>
          <a:xfrm>
            <a:off x="1515017" y="2636377"/>
            <a:ext cx="15309921" cy="37644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Xóa hoặc thay đổi Registry (Registry Tampering) là một kỹ thuật trong chống pháp chứng Windows, nơi kẻ tấn công xóa bỏ, chỉnh sửa, hoặc làm giả thông tin trong Windows Registry để che giấu các hoạt động hoặc dữ liệu nhạy cảm.</a:t>
            </a:r>
          </a:p>
          <a:p>
            <a:pPr algn="l">
              <a:lnSpc>
                <a:spcPts val="3326"/>
              </a:lnSpc>
            </a:pPr>
            <a:endParaRPr lang="en-US" sz="2410" spc="236">
              <a:solidFill>
                <a:srgbClr val="231F20"/>
              </a:solidFill>
              <a:latin typeface="DM Sans"/>
              <a:ea typeface="DM Sans"/>
              <a:cs typeface="DM Sans"/>
              <a:sym typeface="DM Sans"/>
            </a:endParaRPr>
          </a:p>
          <a:p>
            <a:pPr algn="l">
              <a:lnSpc>
                <a:spcPts val="3326"/>
              </a:lnSpc>
            </a:pPr>
            <a:r>
              <a:rPr lang="en-US" sz="2410" spc="236">
                <a:solidFill>
                  <a:srgbClr val="231F20"/>
                </a:solidFill>
                <a:latin typeface="DM Sans"/>
                <a:ea typeface="DM Sans"/>
                <a:cs typeface="DM Sans"/>
                <a:sym typeface="DM Sans"/>
              </a:rPr>
              <a:t>Windows Registry là một cơ sở dữ liệu quan trọng trong hệ điều hành Windows, lưu trữ thông tin về cấu hình hệ thống, phần mềm đã cài đặt, người dùng, và các hoạt động đã diễn ra trên hệ thống. Điều này khiến Registry trở thành một mục tiêu quan trọng trong các cuộc điều tra pháp chứng kỹ thuật số.</a:t>
            </a: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II.4. XÓA HOẶC THAY ĐỔI REGISTRY</a:t>
            </a:r>
          </a:p>
        </p:txBody>
      </p:sp>
      <p:sp>
        <p:nvSpPr>
          <p:cNvPr id="4" name="TextBox 4"/>
          <p:cNvSpPr txBox="1"/>
          <p:nvPr/>
        </p:nvSpPr>
        <p:spPr>
          <a:xfrm>
            <a:off x="1515017" y="2636377"/>
            <a:ext cx="15309921" cy="3412791"/>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Một số thông tin quan trọng được lưu trữ trong Registry bao gồm:</a:t>
            </a:r>
          </a:p>
          <a:p>
            <a:pPr algn="l">
              <a:lnSpc>
                <a:spcPts val="3326"/>
              </a:lnSpc>
            </a:pPr>
            <a:endParaRPr lang="en-US" sz="2410" spc="236">
              <a:solidFill>
                <a:srgbClr val="231F20"/>
              </a:solidFill>
              <a:latin typeface="DM Sans"/>
              <a:ea typeface="DM Sans"/>
              <a:cs typeface="DM Sans"/>
              <a:sym typeface="DM Sans"/>
            </a:endParaRP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Run Keys</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UserAssist</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MRU Lists (Most Recently Used)</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USB Devices</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Network Connections</a:t>
            </a: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II.4. XÓA HOẶC THAY ĐỔI REGISTRY</a:t>
            </a:r>
          </a:p>
        </p:txBody>
      </p:sp>
      <p:sp>
        <p:nvSpPr>
          <p:cNvPr id="4" name="TextBox 4"/>
          <p:cNvSpPr txBox="1"/>
          <p:nvPr/>
        </p:nvSpPr>
        <p:spPr>
          <a:xfrm>
            <a:off x="1515017" y="2636377"/>
            <a:ext cx="15309921" cy="33453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Các kỹ thuật thay đổi hoặc xóa Registry:</a:t>
            </a:r>
          </a:p>
          <a:p>
            <a:pPr algn="l">
              <a:lnSpc>
                <a:spcPts val="3326"/>
              </a:lnSpc>
            </a:pPr>
            <a:r>
              <a:rPr lang="en-US" sz="2410" spc="236">
                <a:solidFill>
                  <a:srgbClr val="231F20"/>
                </a:solidFill>
                <a:latin typeface="DM Sans"/>
                <a:ea typeface="DM Sans"/>
                <a:cs typeface="DM Sans"/>
                <a:sym typeface="DM Sans"/>
              </a:rPr>
              <a:t>1. Xóa mục Registry quan trọng</a:t>
            </a:r>
          </a:p>
          <a:p>
            <a:pPr algn="l">
              <a:lnSpc>
                <a:spcPts val="3326"/>
              </a:lnSpc>
            </a:pPr>
            <a:r>
              <a:rPr lang="en-US" sz="2410" spc="236">
                <a:solidFill>
                  <a:srgbClr val="231F20"/>
                </a:solidFill>
                <a:latin typeface="DM Sans"/>
                <a:ea typeface="DM Sans"/>
                <a:cs typeface="DM Sans"/>
                <a:sym typeface="DM Sans"/>
              </a:rPr>
              <a:t>2. Thay đổi thông tin trong Registry</a:t>
            </a:r>
          </a:p>
          <a:p>
            <a:pPr algn="l">
              <a:lnSpc>
                <a:spcPts val="3326"/>
              </a:lnSpc>
            </a:pPr>
            <a:r>
              <a:rPr lang="en-US" sz="2410" spc="236">
                <a:solidFill>
                  <a:srgbClr val="231F20"/>
                </a:solidFill>
                <a:latin typeface="DM Sans"/>
                <a:ea typeface="DM Sans"/>
                <a:cs typeface="DM Sans"/>
                <a:sym typeface="DM Sans"/>
              </a:rPr>
              <a:t>3. Tạo mục Registry giả</a:t>
            </a:r>
          </a:p>
          <a:p>
            <a:pPr algn="l">
              <a:lnSpc>
                <a:spcPts val="3326"/>
              </a:lnSpc>
            </a:pPr>
            <a:r>
              <a:rPr lang="en-US" sz="2410" spc="236">
                <a:solidFill>
                  <a:srgbClr val="231F20"/>
                </a:solidFill>
                <a:latin typeface="DM Sans"/>
                <a:ea typeface="DM Sans"/>
                <a:cs typeface="DM Sans"/>
                <a:sym typeface="DM Sans"/>
              </a:rPr>
              <a:t>4. Thay đổi quyền truy cập Registry</a:t>
            </a:r>
          </a:p>
          <a:p>
            <a:pPr algn="l">
              <a:lnSpc>
                <a:spcPts val="3326"/>
              </a:lnSpc>
            </a:pPr>
            <a:r>
              <a:rPr lang="en-US" sz="2410" spc="236">
                <a:solidFill>
                  <a:srgbClr val="231F20"/>
                </a:solidFill>
                <a:latin typeface="DM Sans"/>
                <a:ea typeface="DM Sans"/>
                <a:cs typeface="DM Sans"/>
                <a:sym typeface="DM Sans"/>
              </a:rPr>
              <a:t>5. Xóa lịch sử hoạt động trong Registry</a:t>
            </a:r>
          </a:p>
          <a:p>
            <a:pPr algn="l">
              <a:lnSpc>
                <a:spcPts val="3326"/>
              </a:lnSpc>
            </a:pPr>
            <a:endParaRPr lang="en-US" sz="2410" spc="236">
              <a:solidFill>
                <a:srgbClr val="231F20"/>
              </a:solidFill>
              <a:latin typeface="DM Sans"/>
              <a:ea typeface="DM Sans"/>
              <a:cs typeface="DM Sans"/>
              <a:sym typeface="DM Sans"/>
            </a:endParaRP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II.4. XÓA HOẶC THAY ĐỔI REGISTRY</a:t>
            </a:r>
          </a:p>
        </p:txBody>
      </p:sp>
      <p:sp>
        <p:nvSpPr>
          <p:cNvPr id="4" name="TextBox 4"/>
          <p:cNvSpPr txBox="1"/>
          <p:nvPr/>
        </p:nvSpPr>
        <p:spPr>
          <a:xfrm>
            <a:off x="1515017" y="2636377"/>
            <a:ext cx="15309921" cy="29262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Công cụ sử dụng để thay đổi hoặc xóa Registry:</a:t>
            </a:r>
          </a:p>
          <a:p>
            <a:pPr algn="l">
              <a:lnSpc>
                <a:spcPts val="3326"/>
              </a:lnSpc>
            </a:pPr>
            <a:r>
              <a:rPr lang="en-US" sz="2410" spc="236">
                <a:solidFill>
                  <a:srgbClr val="231F20"/>
                </a:solidFill>
                <a:latin typeface="DM Sans"/>
                <a:ea typeface="DM Sans"/>
                <a:cs typeface="DM Sans"/>
                <a:sym typeface="DM Sans"/>
              </a:rPr>
              <a:t>1. Regedit</a:t>
            </a:r>
          </a:p>
          <a:p>
            <a:pPr algn="l">
              <a:lnSpc>
                <a:spcPts val="3326"/>
              </a:lnSpc>
            </a:pPr>
            <a:r>
              <a:rPr lang="en-US" sz="2410" spc="236">
                <a:solidFill>
                  <a:srgbClr val="231F20"/>
                </a:solidFill>
                <a:latin typeface="DM Sans"/>
                <a:ea typeface="DM Sans"/>
                <a:cs typeface="DM Sans"/>
                <a:sym typeface="DM Sans"/>
              </a:rPr>
              <a:t>2. Reg.exe</a:t>
            </a:r>
          </a:p>
          <a:p>
            <a:pPr algn="l">
              <a:lnSpc>
                <a:spcPts val="3326"/>
              </a:lnSpc>
            </a:pPr>
            <a:r>
              <a:rPr lang="en-US" sz="2410" spc="236">
                <a:solidFill>
                  <a:srgbClr val="231F20"/>
                </a:solidFill>
                <a:latin typeface="DM Sans"/>
                <a:ea typeface="DM Sans"/>
                <a:cs typeface="DM Sans"/>
                <a:sym typeface="DM Sans"/>
              </a:rPr>
              <a:t>3. Autoruns (Sysinternals)</a:t>
            </a:r>
          </a:p>
          <a:p>
            <a:pPr algn="l">
              <a:lnSpc>
                <a:spcPts val="3326"/>
              </a:lnSpc>
            </a:pPr>
            <a:r>
              <a:rPr lang="en-US" sz="2410" spc="236">
                <a:solidFill>
                  <a:srgbClr val="231F20"/>
                </a:solidFill>
                <a:latin typeface="DM Sans"/>
                <a:ea typeface="DM Sans"/>
                <a:cs typeface="DM Sans"/>
                <a:sym typeface="DM Sans"/>
              </a:rPr>
              <a:t>4. Metasploit Framework</a:t>
            </a:r>
          </a:p>
          <a:p>
            <a:pPr algn="l">
              <a:lnSpc>
                <a:spcPts val="3326"/>
              </a:lnSpc>
            </a:pPr>
            <a:endParaRPr lang="en-US" sz="2410" spc="236">
              <a:solidFill>
                <a:srgbClr val="231F20"/>
              </a:solidFill>
              <a:latin typeface="DM Sans"/>
              <a:ea typeface="DM Sans"/>
              <a:cs typeface="DM Sans"/>
              <a:sym typeface="DM Sans"/>
            </a:endParaRP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4674966"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II.4. XÓA HOẶC THAY ĐỔI REGISTRY</a:t>
            </a:r>
          </a:p>
        </p:txBody>
      </p:sp>
      <p:sp>
        <p:nvSpPr>
          <p:cNvPr id="4" name="TextBox 4"/>
          <p:cNvSpPr txBox="1"/>
          <p:nvPr/>
        </p:nvSpPr>
        <p:spPr>
          <a:xfrm>
            <a:off x="1515017" y="2636377"/>
            <a:ext cx="15309921" cy="2561098"/>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Bất lợi khi sử dụng Registry Tampering:</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Dễ bị phát hiện</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Lưu dấu vết trong nhật ký sự kiện</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Không thể xóa hoàn toàn thông tin</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Gây lỗi hệ thống</a:t>
            </a: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7978472" cy="1375410"/>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II.5. SỬ DỤNG TỆP HIBERNATION VÀ PAGEFILE TRONG CHỐNG PHÁP CHỨNG WINDOWS</a:t>
            </a:r>
          </a:p>
        </p:txBody>
      </p:sp>
      <p:sp>
        <p:nvSpPr>
          <p:cNvPr id="4" name="TextBox 4"/>
          <p:cNvSpPr txBox="1"/>
          <p:nvPr/>
        </p:nvSpPr>
        <p:spPr>
          <a:xfrm>
            <a:off x="1515017" y="2636377"/>
            <a:ext cx="15309921" cy="50217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Tệp hibernation (hiberfil.sys) và tệp hoán trang (pagefile.sys) là hai tệp hệ thống quan trọng trên hệ điều hành Windows, được sử dụng để lưu trữ dữ liệu tạm thời từ bộ nhớ RAM trong những trường hợp hệ thống chuyển sang trạng thái ngủ đông (hibernation) hoặc khi bộ nhớ vật lý (RAM) không đủ và cần phải sử dụng không gian ổ đĩa làm bộ nhớ bổ sung.</a:t>
            </a:r>
          </a:p>
          <a:p>
            <a:pPr algn="l">
              <a:lnSpc>
                <a:spcPts val="3326"/>
              </a:lnSpc>
            </a:pPr>
            <a:endParaRPr lang="en-US" sz="2410" spc="236">
              <a:solidFill>
                <a:srgbClr val="231F20"/>
              </a:solidFill>
              <a:latin typeface="DM Sans"/>
              <a:ea typeface="DM Sans"/>
              <a:cs typeface="DM Sans"/>
              <a:sym typeface="DM Sans"/>
            </a:endParaRPr>
          </a:p>
          <a:p>
            <a:pPr algn="l">
              <a:lnSpc>
                <a:spcPts val="3326"/>
              </a:lnSpc>
            </a:pPr>
            <a:r>
              <a:rPr lang="en-US" sz="2410" spc="236">
                <a:solidFill>
                  <a:srgbClr val="231F20"/>
                </a:solidFill>
                <a:latin typeface="DM Sans"/>
                <a:ea typeface="DM Sans"/>
                <a:cs typeface="DM Sans"/>
                <a:sym typeface="DM Sans"/>
              </a:rPr>
              <a:t>Cả hai tệp này đều chứa nhiều thông tin quan trọng có thể bao gồm:</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Tài liệu mở</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Mật khẩu và khóa mã hóa</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Các tiến trình đang chạy</a:t>
            </a:r>
          </a:p>
          <a:p>
            <a:pPr algn="l">
              <a:lnSpc>
                <a:spcPts val="3326"/>
              </a:lnSpc>
            </a:pPr>
            <a:endParaRPr lang="en-US" sz="2410" spc="236">
              <a:solidFill>
                <a:srgbClr val="231F20"/>
              </a:solidFill>
              <a:latin typeface="DM Sans"/>
              <a:ea typeface="DM Sans"/>
              <a:cs typeface="DM Sans"/>
              <a:sym typeface="DM Sans"/>
            </a:endParaRP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7978472" cy="1375410"/>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II.5. SỬ DỤNG TỆP HIBERNATION VÀ PAGEFILE TRONG CHỐNG PHÁP CHỨNG WINDOWS</a:t>
            </a:r>
          </a:p>
        </p:txBody>
      </p:sp>
      <p:sp>
        <p:nvSpPr>
          <p:cNvPr id="4" name="TextBox 4"/>
          <p:cNvSpPr txBox="1"/>
          <p:nvPr/>
        </p:nvSpPr>
        <p:spPr>
          <a:xfrm>
            <a:off x="1515017" y="2636377"/>
            <a:ext cx="15309921" cy="33453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Lợi dụng tệp hibernation trong chống pháp chứng:</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Che giấu dữ liệu tạm thời</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Xóa tệp hibernation</a:t>
            </a:r>
          </a:p>
          <a:p>
            <a:pPr algn="l">
              <a:lnSpc>
                <a:spcPts val="3326"/>
              </a:lnSpc>
            </a:pPr>
            <a:endParaRPr lang="en-US" sz="2410" spc="236">
              <a:solidFill>
                <a:srgbClr val="231F20"/>
              </a:solidFill>
              <a:latin typeface="DM Sans"/>
              <a:ea typeface="DM Sans"/>
              <a:cs typeface="DM Sans"/>
              <a:sym typeface="DM Sans"/>
            </a:endParaRPr>
          </a:p>
          <a:p>
            <a:pPr algn="l">
              <a:lnSpc>
                <a:spcPts val="3326"/>
              </a:lnSpc>
            </a:pPr>
            <a:r>
              <a:rPr lang="en-US" sz="2410" spc="236">
                <a:solidFill>
                  <a:srgbClr val="231F20"/>
                </a:solidFill>
                <a:latin typeface="DM Sans"/>
                <a:ea typeface="DM Sans"/>
                <a:cs typeface="DM Sans"/>
                <a:sym typeface="DM Sans"/>
              </a:rPr>
              <a:t>Công cụ sử dụng:</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powercfg</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SDelete</a:t>
            </a: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7416941"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 CHỐNG PHÁP CHỨNG MẠNG</a:t>
            </a:r>
          </a:p>
        </p:txBody>
      </p:sp>
      <p:sp>
        <p:nvSpPr>
          <p:cNvPr id="4" name="TextBox 4"/>
          <p:cNvSpPr txBox="1"/>
          <p:nvPr/>
        </p:nvSpPr>
        <p:spPr>
          <a:xfrm>
            <a:off x="1316103" y="2347522"/>
            <a:ext cx="15361876" cy="37644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Mặc dù pháp chứng mạng đóng vai trò quan trọng, nhưng nó cũng đối diện với nhiều thách thức lớn, đặc biệt trong bối cảnh an ninh mạng ngày càng phức tạp và tội phạm mạng ngày càng tinh vi. Một số thách thức chính bao gồm:</a:t>
            </a:r>
          </a:p>
          <a:p>
            <a:pPr algn="l">
              <a:lnSpc>
                <a:spcPts val="3326"/>
              </a:lnSpc>
            </a:pPr>
            <a:endParaRPr lang="en-US" sz="2410" spc="236">
              <a:solidFill>
                <a:srgbClr val="231F20"/>
              </a:solidFill>
              <a:latin typeface="DM Sans"/>
              <a:ea typeface="DM Sans"/>
              <a:cs typeface="DM Sans"/>
              <a:sym typeface="DM Sans"/>
            </a:endParaRPr>
          </a:p>
          <a:p>
            <a:pPr marL="1040818" lvl="2" indent="-346939" algn="l">
              <a:lnSpc>
                <a:spcPts val="3326"/>
              </a:lnSpc>
              <a:buFont typeface="Arial"/>
              <a:buChar char="⚬"/>
            </a:pPr>
            <a:r>
              <a:rPr lang="en-US" sz="2410" spc="236">
                <a:solidFill>
                  <a:srgbClr val="231F20"/>
                </a:solidFill>
                <a:latin typeface="DM Sans"/>
                <a:ea typeface="DM Sans"/>
                <a:cs typeface="DM Sans"/>
                <a:sym typeface="DM Sans"/>
              </a:rPr>
              <a:t>Khối lượng dữ liệu khổng lồ.</a:t>
            </a:r>
          </a:p>
          <a:p>
            <a:pPr marL="1040818" lvl="2" indent="-346939" algn="l">
              <a:lnSpc>
                <a:spcPts val="3326"/>
              </a:lnSpc>
              <a:buFont typeface="Arial"/>
              <a:buChar char="⚬"/>
            </a:pPr>
            <a:r>
              <a:rPr lang="en-US" sz="2410" spc="236">
                <a:solidFill>
                  <a:srgbClr val="231F20"/>
                </a:solidFill>
                <a:latin typeface="DM Sans"/>
                <a:ea typeface="DM Sans"/>
                <a:cs typeface="DM Sans"/>
                <a:sym typeface="DM Sans"/>
              </a:rPr>
              <a:t>Mã hóa dữ liệu.</a:t>
            </a:r>
          </a:p>
          <a:p>
            <a:pPr marL="1040818" lvl="2" indent="-346939" algn="l">
              <a:lnSpc>
                <a:spcPts val="3326"/>
              </a:lnSpc>
              <a:buFont typeface="Arial"/>
              <a:buChar char="⚬"/>
            </a:pPr>
            <a:r>
              <a:rPr lang="en-US" sz="2410" spc="236">
                <a:solidFill>
                  <a:srgbClr val="231F20"/>
                </a:solidFill>
                <a:latin typeface="DM Sans"/>
                <a:ea typeface="DM Sans"/>
                <a:cs typeface="DM Sans"/>
                <a:sym typeface="DM Sans"/>
              </a:rPr>
              <a:t>Tốc độ truyền dữ liệu và thời gian thực.</a:t>
            </a:r>
          </a:p>
          <a:p>
            <a:pPr marL="1040818" lvl="2" indent="-346939" algn="l">
              <a:lnSpc>
                <a:spcPts val="3326"/>
              </a:lnSpc>
              <a:buFont typeface="Arial"/>
              <a:buChar char="⚬"/>
            </a:pPr>
            <a:r>
              <a:rPr lang="en-US" sz="2410" spc="236">
                <a:solidFill>
                  <a:srgbClr val="231F20"/>
                </a:solidFill>
                <a:latin typeface="DM Sans"/>
                <a:ea typeface="DM Sans"/>
                <a:cs typeface="DM Sans"/>
                <a:sym typeface="DM Sans"/>
              </a:rPr>
              <a:t>Sự đa dạng của giao thức và công nghệ.</a:t>
            </a:r>
          </a:p>
          <a:p>
            <a:pPr marL="1040818" lvl="2" indent="-346939" algn="l">
              <a:lnSpc>
                <a:spcPts val="3326"/>
              </a:lnSpc>
              <a:buFont typeface="Arial"/>
              <a:buChar char="⚬"/>
            </a:pPr>
            <a:r>
              <a:rPr lang="en-US" sz="2410" spc="236">
                <a:solidFill>
                  <a:srgbClr val="231F20"/>
                </a:solidFill>
                <a:latin typeface="DM Sans"/>
                <a:ea typeface="DM Sans"/>
                <a:cs typeface="DM Sans"/>
                <a:sym typeface="DM Sans"/>
              </a:rPr>
              <a:t>Mạng ẩn danh và dịch vụ proxy.</a:t>
            </a: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7978472" cy="1375410"/>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II.5. SỬ DỤNG TỆP HIBERNATION VÀ PAGEFILE TRONG CHỐNG PHÁP CHỨNG WINDOWS</a:t>
            </a:r>
          </a:p>
        </p:txBody>
      </p:sp>
      <p:sp>
        <p:nvSpPr>
          <p:cNvPr id="4" name="TextBox 4"/>
          <p:cNvSpPr txBox="1"/>
          <p:nvPr/>
        </p:nvSpPr>
        <p:spPr>
          <a:xfrm>
            <a:off x="1515017" y="2636377"/>
            <a:ext cx="15309921" cy="16689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Bất lợi khi sử dụng tệp hibernation trong chống pháp chứng:</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Dễ bị phát hiện</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Mất thông tin quan trọng</a:t>
            </a: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7978472" cy="1375410"/>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II.5. SỬ DỤNG TỆP HIBERNATION VÀ PAGEFILE TRONG CHỐNG PHÁP CHỨNG WINDOWS</a:t>
            </a:r>
          </a:p>
        </p:txBody>
      </p:sp>
      <p:sp>
        <p:nvSpPr>
          <p:cNvPr id="4" name="TextBox 4"/>
          <p:cNvSpPr txBox="1"/>
          <p:nvPr/>
        </p:nvSpPr>
        <p:spPr>
          <a:xfrm>
            <a:off x="1515017" y="2636377"/>
            <a:ext cx="15309921" cy="33453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Lợi dụng tệp pagefile trong chống pháp chứng:</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Giấu dữ liệu trong pagefile</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Xóa pagefile để xóa dấu vết</a:t>
            </a:r>
          </a:p>
          <a:p>
            <a:pPr algn="l">
              <a:lnSpc>
                <a:spcPts val="3326"/>
              </a:lnSpc>
            </a:pPr>
            <a:endParaRPr lang="en-US" sz="2410" spc="236">
              <a:solidFill>
                <a:srgbClr val="231F20"/>
              </a:solidFill>
              <a:latin typeface="DM Sans"/>
              <a:ea typeface="DM Sans"/>
              <a:cs typeface="DM Sans"/>
              <a:sym typeface="DM Sans"/>
            </a:endParaRPr>
          </a:p>
          <a:p>
            <a:pPr algn="l">
              <a:lnSpc>
                <a:spcPts val="3326"/>
              </a:lnSpc>
            </a:pPr>
            <a:r>
              <a:rPr lang="en-US" sz="2410" spc="236">
                <a:solidFill>
                  <a:srgbClr val="231F20"/>
                </a:solidFill>
                <a:latin typeface="DM Sans"/>
                <a:ea typeface="DM Sans"/>
                <a:cs typeface="DM Sans"/>
                <a:sym typeface="DM Sans"/>
              </a:rPr>
              <a:t>Công cụ sử dụng:</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Local Security Policy</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SDelete</a:t>
            </a: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7978472" cy="1375410"/>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II.5. SỬ DỤNG TỆP HIBERNATION VÀ PAGEFILE TRONG CHỐNG PHÁP CHỨNG WINDOWS</a:t>
            </a:r>
          </a:p>
        </p:txBody>
      </p:sp>
      <p:sp>
        <p:nvSpPr>
          <p:cNvPr id="4" name="TextBox 4"/>
          <p:cNvSpPr txBox="1"/>
          <p:nvPr/>
        </p:nvSpPr>
        <p:spPr>
          <a:xfrm>
            <a:off x="1515017" y="2636377"/>
            <a:ext cx="15309921" cy="16689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Bất lợi khi sử dụng tệp pagefile trong chống pháp chứng:</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Giảm hiệu suất hệ thống</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Có thể bị phát hiện</a:t>
            </a: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2934703" y="3325454"/>
            <a:ext cx="12418594" cy="3464642"/>
          </a:xfrm>
          <a:prstGeom prst="rect">
            <a:avLst/>
          </a:prstGeom>
        </p:spPr>
        <p:txBody>
          <a:bodyPr lIns="0" tIns="0" rIns="0" bIns="0" rtlCol="0" anchor="t">
            <a:spAutoFit/>
          </a:bodyPr>
          <a:lstStyle/>
          <a:p>
            <a:pPr algn="l">
              <a:lnSpc>
                <a:spcPts val="13948"/>
              </a:lnSpc>
            </a:pPr>
            <a:r>
              <a:rPr lang="en-US" sz="10107" b="1" spc="990">
                <a:solidFill>
                  <a:srgbClr val="FFFFFF"/>
                </a:solidFill>
                <a:latin typeface="Oswald Bold"/>
                <a:ea typeface="Oswald Bold"/>
                <a:cs typeface="Oswald Bold"/>
                <a:sym typeface="Oswald Bold"/>
              </a:rPr>
              <a:t>III. CHỐNG PHÁP CHỨNG MOBILE</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0498679" y="1480338"/>
            <a:ext cx="5559740" cy="5559740"/>
          </a:xfrm>
          <a:custGeom>
            <a:avLst/>
            <a:gdLst/>
            <a:ahLst/>
            <a:cxnLst/>
            <a:rect l="l" t="t" r="r" b="b"/>
            <a:pathLst>
              <a:path w="5559740" h="5559740">
                <a:moveTo>
                  <a:pt x="0" y="0"/>
                </a:moveTo>
                <a:lnTo>
                  <a:pt x="5559741" y="0"/>
                </a:lnTo>
                <a:lnTo>
                  <a:pt x="5559741" y="5559740"/>
                </a:lnTo>
                <a:lnTo>
                  <a:pt x="0" y="5559740"/>
                </a:lnTo>
                <a:lnTo>
                  <a:pt x="0" y="0"/>
                </a:lnTo>
                <a:close/>
              </a:path>
            </a:pathLst>
          </a:custGeom>
          <a:blipFill>
            <a:blip r:embed="rId5"/>
            <a:stretch>
              <a:fillRect/>
            </a:stretch>
          </a:blipFill>
        </p:spPr>
      </p:sp>
      <p:sp>
        <p:nvSpPr>
          <p:cNvPr id="5" name="TextBox 5"/>
          <p:cNvSpPr txBox="1"/>
          <p:nvPr/>
        </p:nvSpPr>
        <p:spPr>
          <a:xfrm>
            <a:off x="309528" y="485690"/>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1. GIỚI THIỆU :</a:t>
            </a:r>
          </a:p>
        </p:txBody>
      </p:sp>
      <p:sp>
        <p:nvSpPr>
          <p:cNvPr id="6" name="TextBox 6"/>
          <p:cNvSpPr txBox="1"/>
          <p:nvPr/>
        </p:nvSpPr>
        <p:spPr>
          <a:xfrm>
            <a:off x="1028700" y="2004421"/>
            <a:ext cx="8540009" cy="5035657"/>
          </a:xfrm>
          <a:prstGeom prst="rect">
            <a:avLst/>
          </a:prstGeom>
        </p:spPr>
        <p:txBody>
          <a:bodyPr lIns="0" tIns="0" rIns="0" bIns="0" rtlCol="0" anchor="t">
            <a:spAutoFit/>
          </a:bodyPr>
          <a:lstStyle/>
          <a:p>
            <a:pPr algn="l">
              <a:lnSpc>
                <a:spcPts val="3649"/>
              </a:lnSpc>
            </a:pPr>
            <a:r>
              <a:rPr lang="en-US" sz="2644" spc="259">
                <a:solidFill>
                  <a:srgbClr val="231F20"/>
                </a:solidFill>
                <a:latin typeface="DM Sans"/>
                <a:ea typeface="DM Sans"/>
                <a:cs typeface="DM Sans"/>
                <a:sym typeface="DM Sans"/>
              </a:rPr>
              <a:t>Pháp chứng di động tập trung vào việc thu thập và phân tích dữ liệu từ các thiết bị di động như điện thoại thông minh và máy tính bảng. Với sự phổ biến của các thiết bị di động trong đời sống hàng ngày và công việc, chúng chứa rất nhiều thông tin quan trọng như tin nhắn, email, danh bạ, hình ảnh, video, và thông tin vị trí, đóng vai trò thiết yếu trong nhiều cuộc điều tra.</a:t>
            </a:r>
          </a:p>
          <a:p>
            <a:pPr algn="l">
              <a:lnSpc>
                <a:spcPts val="3649"/>
              </a:lnSpc>
            </a:pPr>
            <a:endParaRPr lang="en-US" sz="2644" spc="259">
              <a:solidFill>
                <a:srgbClr val="231F20"/>
              </a:solidFill>
              <a:latin typeface="DM Sans"/>
              <a:ea typeface="DM Sans"/>
              <a:cs typeface="DM Sans"/>
              <a:sym typeface="DM Sans"/>
            </a:endParaRPr>
          </a:p>
          <a:p>
            <a:pPr algn="l">
              <a:lnSpc>
                <a:spcPts val="3649"/>
              </a:lnSpc>
            </a:pPr>
            <a:endParaRPr lang="en-US" sz="2644" spc="259">
              <a:solidFill>
                <a:srgbClr val="231F20"/>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8882154" y="1664759"/>
            <a:ext cx="8743570" cy="5825403"/>
          </a:xfrm>
          <a:custGeom>
            <a:avLst/>
            <a:gdLst/>
            <a:ahLst/>
            <a:cxnLst/>
            <a:rect l="l" t="t" r="r" b="b"/>
            <a:pathLst>
              <a:path w="8743570" h="5825403">
                <a:moveTo>
                  <a:pt x="0" y="0"/>
                </a:moveTo>
                <a:lnTo>
                  <a:pt x="8743570" y="0"/>
                </a:lnTo>
                <a:lnTo>
                  <a:pt x="8743570" y="5825403"/>
                </a:lnTo>
                <a:lnTo>
                  <a:pt x="0" y="5825403"/>
                </a:lnTo>
                <a:lnTo>
                  <a:pt x="0" y="0"/>
                </a:lnTo>
                <a:close/>
              </a:path>
            </a:pathLst>
          </a:custGeom>
          <a:blipFill>
            <a:blip r:embed="rId5"/>
            <a:stretch>
              <a:fillRect/>
            </a:stretch>
          </a:blipFill>
        </p:spPr>
      </p:sp>
      <p:sp>
        <p:nvSpPr>
          <p:cNvPr id="5" name="TextBox 5"/>
          <p:cNvSpPr txBox="1"/>
          <p:nvPr/>
        </p:nvSpPr>
        <p:spPr>
          <a:xfrm>
            <a:off x="309528" y="485690"/>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2. TẦM QUAN TRỌNG :</a:t>
            </a:r>
          </a:p>
        </p:txBody>
      </p:sp>
      <p:sp>
        <p:nvSpPr>
          <p:cNvPr id="6" name="TextBox 6"/>
          <p:cNvSpPr txBox="1"/>
          <p:nvPr/>
        </p:nvSpPr>
        <p:spPr>
          <a:xfrm>
            <a:off x="1028700" y="2004421"/>
            <a:ext cx="7334099" cy="3196380"/>
          </a:xfrm>
          <a:prstGeom prst="rect">
            <a:avLst/>
          </a:prstGeom>
        </p:spPr>
        <p:txBody>
          <a:bodyPr lIns="0" tIns="0" rIns="0" bIns="0" rtlCol="0" anchor="t">
            <a:spAutoFit/>
          </a:bodyPr>
          <a:lstStyle/>
          <a:p>
            <a:pPr marL="570972" lvl="1" indent="-285486" algn="l">
              <a:lnSpc>
                <a:spcPts val="3649"/>
              </a:lnSpc>
              <a:buFont typeface="Arial"/>
              <a:buChar char="•"/>
            </a:pPr>
            <a:r>
              <a:rPr lang="en-US" sz="2644" spc="259">
                <a:solidFill>
                  <a:srgbClr val="231F20"/>
                </a:solidFill>
                <a:latin typeface="DM Sans"/>
                <a:ea typeface="DM Sans"/>
                <a:cs typeface="DM Sans"/>
                <a:sym typeface="DM Sans"/>
              </a:rPr>
              <a:t>Giúp điều tra tội phạm mạng.</a:t>
            </a:r>
          </a:p>
          <a:p>
            <a:pPr algn="l">
              <a:lnSpc>
                <a:spcPts val="3649"/>
              </a:lnSpc>
            </a:pPr>
            <a:endParaRPr lang="en-US" sz="2644" spc="259">
              <a:solidFill>
                <a:srgbClr val="231F20"/>
              </a:solidFill>
              <a:latin typeface="DM Sans"/>
              <a:ea typeface="DM Sans"/>
              <a:cs typeface="DM Sans"/>
              <a:sym typeface="DM Sans"/>
            </a:endParaRPr>
          </a:p>
          <a:p>
            <a:pPr marL="570972" lvl="1" indent="-285486" algn="l">
              <a:lnSpc>
                <a:spcPts val="3649"/>
              </a:lnSpc>
              <a:buFont typeface="Arial"/>
              <a:buChar char="•"/>
            </a:pPr>
            <a:r>
              <a:rPr lang="en-US" sz="2644" spc="259">
                <a:solidFill>
                  <a:srgbClr val="231F20"/>
                </a:solidFill>
                <a:latin typeface="DM Sans"/>
                <a:ea typeface="DM Sans"/>
                <a:cs typeface="DM Sans"/>
                <a:sym typeface="DM Sans"/>
              </a:rPr>
              <a:t>Phục hồi dữ liệu đã xóa và theo dõi hành vi người dùng.</a:t>
            </a:r>
          </a:p>
          <a:p>
            <a:pPr algn="l">
              <a:lnSpc>
                <a:spcPts val="3649"/>
              </a:lnSpc>
            </a:pPr>
            <a:endParaRPr lang="en-US" sz="2644" spc="259">
              <a:solidFill>
                <a:srgbClr val="231F20"/>
              </a:solidFill>
              <a:latin typeface="DM Sans"/>
              <a:ea typeface="DM Sans"/>
              <a:cs typeface="DM Sans"/>
              <a:sym typeface="DM Sans"/>
            </a:endParaRPr>
          </a:p>
          <a:p>
            <a:pPr marL="570972" lvl="1" indent="-285486" algn="l">
              <a:lnSpc>
                <a:spcPts val="3649"/>
              </a:lnSpc>
              <a:buFont typeface="Arial"/>
              <a:buChar char="•"/>
            </a:pPr>
            <a:r>
              <a:rPr lang="en-US" sz="2644" spc="259">
                <a:solidFill>
                  <a:srgbClr val="231F20"/>
                </a:solidFill>
                <a:latin typeface="DM Sans"/>
                <a:ea typeface="DM Sans"/>
                <a:cs typeface="DM Sans"/>
                <a:sym typeface="DM Sans"/>
              </a:rPr>
              <a:t>Cung cấp bằng chứng quan trọng cho các cuộc điều tra.</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309528" y="485690"/>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3. THÁCH THỨC :</a:t>
            </a:r>
          </a:p>
        </p:txBody>
      </p:sp>
      <p:sp>
        <p:nvSpPr>
          <p:cNvPr id="5" name="TextBox 5"/>
          <p:cNvSpPr txBox="1"/>
          <p:nvPr/>
        </p:nvSpPr>
        <p:spPr>
          <a:xfrm>
            <a:off x="1028700" y="2004421"/>
            <a:ext cx="15209431" cy="3656199"/>
          </a:xfrm>
          <a:prstGeom prst="rect">
            <a:avLst/>
          </a:prstGeom>
        </p:spPr>
        <p:txBody>
          <a:bodyPr lIns="0" tIns="0" rIns="0" bIns="0" rtlCol="0" anchor="t">
            <a:spAutoFit/>
          </a:bodyPr>
          <a:lstStyle/>
          <a:p>
            <a:pPr marL="570972" lvl="1" indent="-285486" algn="l">
              <a:lnSpc>
                <a:spcPts val="3649"/>
              </a:lnSpc>
              <a:buFont typeface="Arial"/>
              <a:buChar char="•"/>
            </a:pPr>
            <a:r>
              <a:rPr lang="en-US" sz="2644" spc="259">
                <a:solidFill>
                  <a:srgbClr val="231F20"/>
                </a:solidFill>
                <a:latin typeface="DM Sans"/>
                <a:ea typeface="DM Sans"/>
                <a:cs typeface="DM Sans"/>
                <a:sym typeface="DM Sans"/>
              </a:rPr>
              <a:t>Sự đa dạng của hệ điều hành và thiết bị.</a:t>
            </a:r>
          </a:p>
          <a:p>
            <a:pPr algn="l">
              <a:lnSpc>
                <a:spcPts val="3649"/>
              </a:lnSpc>
            </a:pPr>
            <a:endParaRPr lang="en-US" sz="2644" spc="259">
              <a:solidFill>
                <a:srgbClr val="231F20"/>
              </a:solidFill>
              <a:latin typeface="DM Sans"/>
              <a:ea typeface="DM Sans"/>
              <a:cs typeface="DM Sans"/>
              <a:sym typeface="DM Sans"/>
            </a:endParaRPr>
          </a:p>
          <a:p>
            <a:pPr marL="570972" lvl="1" indent="-285486" algn="l">
              <a:lnSpc>
                <a:spcPts val="3649"/>
              </a:lnSpc>
              <a:buFont typeface="Arial"/>
              <a:buChar char="•"/>
            </a:pPr>
            <a:r>
              <a:rPr lang="en-US" sz="2644" spc="259">
                <a:solidFill>
                  <a:srgbClr val="231F20"/>
                </a:solidFill>
                <a:latin typeface="DM Sans"/>
                <a:ea typeface="DM Sans"/>
                <a:cs typeface="DM Sans"/>
                <a:sym typeface="DM Sans"/>
              </a:rPr>
              <a:t>Dữ liệu được mã hóa và bảo mật sinh trắc học.</a:t>
            </a:r>
          </a:p>
          <a:p>
            <a:pPr algn="l">
              <a:lnSpc>
                <a:spcPts val="3649"/>
              </a:lnSpc>
            </a:pPr>
            <a:endParaRPr lang="en-US" sz="2644" spc="259">
              <a:solidFill>
                <a:srgbClr val="231F20"/>
              </a:solidFill>
              <a:latin typeface="DM Sans"/>
              <a:ea typeface="DM Sans"/>
              <a:cs typeface="DM Sans"/>
              <a:sym typeface="DM Sans"/>
            </a:endParaRPr>
          </a:p>
          <a:p>
            <a:pPr marL="570972" lvl="1" indent="-285486" algn="l">
              <a:lnSpc>
                <a:spcPts val="3649"/>
              </a:lnSpc>
              <a:buFont typeface="Arial"/>
              <a:buChar char="•"/>
            </a:pPr>
            <a:r>
              <a:rPr lang="en-US" sz="2644" spc="259">
                <a:solidFill>
                  <a:srgbClr val="231F20"/>
                </a:solidFill>
                <a:latin typeface="DM Sans"/>
                <a:ea typeface="DM Sans"/>
                <a:cs typeface="DM Sans"/>
                <a:sym typeface="DM Sans"/>
              </a:rPr>
              <a:t>Dữ liệu phân tán trên bộ nhớ trong, thẻ nhớ và đám mây.</a:t>
            </a:r>
          </a:p>
          <a:p>
            <a:pPr algn="l">
              <a:lnSpc>
                <a:spcPts val="3649"/>
              </a:lnSpc>
            </a:pPr>
            <a:endParaRPr lang="en-US" sz="2644" spc="259">
              <a:solidFill>
                <a:srgbClr val="231F20"/>
              </a:solidFill>
              <a:latin typeface="DM Sans"/>
              <a:ea typeface="DM Sans"/>
              <a:cs typeface="DM Sans"/>
              <a:sym typeface="DM Sans"/>
            </a:endParaRPr>
          </a:p>
          <a:p>
            <a:pPr marL="570972" lvl="1" indent="-285486" algn="l">
              <a:lnSpc>
                <a:spcPts val="3649"/>
              </a:lnSpc>
              <a:buFont typeface="Arial"/>
              <a:buChar char="•"/>
            </a:pPr>
            <a:r>
              <a:rPr lang="en-US" sz="2644" spc="259">
                <a:solidFill>
                  <a:srgbClr val="231F20"/>
                </a:solidFill>
                <a:latin typeface="DM Sans"/>
                <a:ea typeface="DM Sans"/>
                <a:cs typeface="DM Sans"/>
                <a:sym typeface="DM Sans"/>
              </a:rPr>
              <a:t>Pháp lý và quyền riêng tư cần tuân thủ khi thu thập và phân tích dữ liệu.</a:t>
            </a:r>
          </a:p>
          <a:p>
            <a:pPr algn="l">
              <a:lnSpc>
                <a:spcPts val="3649"/>
              </a:lnSpc>
            </a:pPr>
            <a:endParaRPr lang="en-US" sz="2644" spc="259">
              <a:solidFill>
                <a:srgbClr val="231F20"/>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887923">
            <a:off x="-6679087" y="5031841"/>
            <a:ext cx="13977230" cy="14342307"/>
          </a:xfrm>
          <a:custGeom>
            <a:avLst/>
            <a:gdLst/>
            <a:ahLst/>
            <a:cxnLst/>
            <a:rect l="l" t="t" r="r" b="b"/>
            <a:pathLst>
              <a:path w="13977230" h="14342307">
                <a:moveTo>
                  <a:pt x="0" y="0"/>
                </a:moveTo>
                <a:lnTo>
                  <a:pt x="13977230" y="0"/>
                </a:lnTo>
                <a:lnTo>
                  <a:pt x="13977230" y="14342308"/>
                </a:lnTo>
                <a:lnTo>
                  <a:pt x="0" y="1434230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309528" y="485690"/>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4. CÁC KĨ THUẬT CHỐNG PHÁP CHỨNG MOBILE :</a:t>
            </a:r>
          </a:p>
        </p:txBody>
      </p:sp>
      <p:sp>
        <p:nvSpPr>
          <p:cNvPr id="6" name="TextBox 6"/>
          <p:cNvSpPr txBox="1"/>
          <p:nvPr/>
        </p:nvSpPr>
        <p:spPr>
          <a:xfrm>
            <a:off x="1686947" y="2004421"/>
            <a:ext cx="14914106" cy="3656199"/>
          </a:xfrm>
          <a:prstGeom prst="rect">
            <a:avLst/>
          </a:prstGeom>
        </p:spPr>
        <p:txBody>
          <a:bodyPr lIns="0" tIns="0" rIns="0" bIns="0" rtlCol="0" anchor="t">
            <a:spAutoFit/>
          </a:bodyPr>
          <a:lstStyle/>
          <a:p>
            <a:pPr marL="570972" lvl="1" indent="-285486" algn="l">
              <a:lnSpc>
                <a:spcPts val="3649"/>
              </a:lnSpc>
              <a:buFont typeface="Arial"/>
              <a:buChar char="•"/>
            </a:pPr>
            <a:r>
              <a:rPr lang="en-US" sz="2644" spc="259">
                <a:solidFill>
                  <a:srgbClr val="231F20"/>
                </a:solidFill>
                <a:latin typeface="DM Sans"/>
                <a:ea typeface="DM Sans"/>
                <a:cs typeface="DM Sans"/>
                <a:sym typeface="DM Sans"/>
              </a:rPr>
              <a:t>Xóa dữ liệu an toàn (Data Wiping).</a:t>
            </a:r>
          </a:p>
          <a:p>
            <a:pPr algn="l">
              <a:lnSpc>
                <a:spcPts val="3649"/>
              </a:lnSpc>
            </a:pPr>
            <a:endParaRPr lang="en-US" sz="2644" spc="259">
              <a:solidFill>
                <a:srgbClr val="231F20"/>
              </a:solidFill>
              <a:latin typeface="DM Sans"/>
              <a:ea typeface="DM Sans"/>
              <a:cs typeface="DM Sans"/>
              <a:sym typeface="DM Sans"/>
            </a:endParaRPr>
          </a:p>
          <a:p>
            <a:pPr marL="570972" lvl="1" indent="-285486" algn="l">
              <a:lnSpc>
                <a:spcPts val="3649"/>
              </a:lnSpc>
              <a:buFont typeface="Arial"/>
              <a:buChar char="•"/>
            </a:pPr>
            <a:r>
              <a:rPr lang="en-US" sz="2644" spc="259">
                <a:solidFill>
                  <a:srgbClr val="231F20"/>
                </a:solidFill>
                <a:latin typeface="DM Sans"/>
                <a:ea typeface="DM Sans"/>
                <a:cs typeface="DM Sans"/>
                <a:sym typeface="DM Sans"/>
              </a:rPr>
              <a:t>Ẩn dữ liệu (Steganography).</a:t>
            </a:r>
          </a:p>
          <a:p>
            <a:pPr algn="l">
              <a:lnSpc>
                <a:spcPts val="3649"/>
              </a:lnSpc>
            </a:pPr>
            <a:endParaRPr lang="en-US" sz="2644" spc="259">
              <a:solidFill>
                <a:srgbClr val="231F20"/>
              </a:solidFill>
              <a:latin typeface="DM Sans"/>
              <a:ea typeface="DM Sans"/>
              <a:cs typeface="DM Sans"/>
              <a:sym typeface="DM Sans"/>
            </a:endParaRPr>
          </a:p>
          <a:p>
            <a:pPr marL="570972" lvl="1" indent="-285486" algn="l">
              <a:lnSpc>
                <a:spcPts val="3649"/>
              </a:lnSpc>
              <a:buFont typeface="Arial"/>
              <a:buChar char="•"/>
            </a:pPr>
            <a:r>
              <a:rPr lang="en-US" sz="2644" spc="259">
                <a:solidFill>
                  <a:srgbClr val="231F20"/>
                </a:solidFill>
                <a:latin typeface="DM Sans"/>
                <a:ea typeface="DM Sans"/>
                <a:cs typeface="DM Sans"/>
                <a:sym typeface="DM Sans"/>
              </a:rPr>
              <a:t>Liên lạc an toàn (Secure communication).</a:t>
            </a:r>
          </a:p>
          <a:p>
            <a:pPr algn="l">
              <a:lnSpc>
                <a:spcPts val="3649"/>
              </a:lnSpc>
            </a:pPr>
            <a:endParaRPr lang="en-US" sz="2644" spc="259">
              <a:solidFill>
                <a:srgbClr val="231F20"/>
              </a:solidFill>
              <a:latin typeface="DM Sans"/>
              <a:ea typeface="DM Sans"/>
              <a:cs typeface="DM Sans"/>
              <a:sym typeface="DM Sans"/>
            </a:endParaRPr>
          </a:p>
          <a:p>
            <a:pPr marL="570972" lvl="1" indent="-285486" algn="l">
              <a:lnSpc>
                <a:spcPts val="3649"/>
              </a:lnSpc>
              <a:buFont typeface="Arial"/>
              <a:buChar char="•"/>
            </a:pPr>
            <a:r>
              <a:rPr lang="en-US" sz="2644" spc="259">
                <a:solidFill>
                  <a:srgbClr val="231F20"/>
                </a:solidFill>
                <a:latin typeface="DM Sans"/>
                <a:ea typeface="DM Sans"/>
                <a:cs typeface="DM Sans"/>
                <a:sym typeface="DM Sans"/>
              </a:rPr>
              <a:t>Jailbreak và quyền root (Phone rooting and jailbreaking).</a:t>
            </a:r>
          </a:p>
          <a:p>
            <a:pPr algn="l">
              <a:lnSpc>
                <a:spcPts val="3649"/>
              </a:lnSpc>
            </a:pPr>
            <a:endParaRPr lang="en-US" sz="2644" spc="259">
              <a:solidFill>
                <a:srgbClr val="231F20"/>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309528" y="485690"/>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4A. XÓA DỮ LIỆU AN TOÀN (DATA WIPING) :</a:t>
            </a:r>
          </a:p>
        </p:txBody>
      </p:sp>
      <p:grpSp>
        <p:nvGrpSpPr>
          <p:cNvPr id="5" name="Group 5"/>
          <p:cNvGrpSpPr/>
          <p:nvPr/>
        </p:nvGrpSpPr>
        <p:grpSpPr>
          <a:xfrm>
            <a:off x="1028700" y="4296612"/>
            <a:ext cx="15572353" cy="3549531"/>
            <a:chOff x="0" y="0"/>
            <a:chExt cx="20763138" cy="4732708"/>
          </a:xfrm>
        </p:grpSpPr>
        <p:sp>
          <p:nvSpPr>
            <p:cNvPr id="6" name="TextBox 6"/>
            <p:cNvSpPr txBox="1"/>
            <p:nvPr/>
          </p:nvSpPr>
          <p:spPr>
            <a:xfrm>
              <a:off x="0" y="-57150"/>
              <a:ext cx="19885475" cy="2279447"/>
            </a:xfrm>
            <a:prstGeom prst="rect">
              <a:avLst/>
            </a:prstGeom>
          </p:spPr>
          <p:txBody>
            <a:bodyPr lIns="0" tIns="0" rIns="0" bIns="0" rtlCol="0" anchor="t">
              <a:spAutoFit/>
            </a:bodyPr>
            <a:lstStyle/>
            <a:p>
              <a:pPr marL="721102" lvl="1" indent="-360551" algn="l">
                <a:lnSpc>
                  <a:spcPts val="4609"/>
                </a:lnSpc>
                <a:buFont typeface="Arial"/>
                <a:buChar char="•"/>
              </a:pPr>
              <a:r>
                <a:rPr lang="en-US" sz="3339" b="1" spc="327">
                  <a:solidFill>
                    <a:srgbClr val="231F20"/>
                  </a:solidFill>
                  <a:latin typeface="DM Sans Bold"/>
                  <a:ea typeface="DM Sans Bold"/>
                  <a:cs typeface="DM Sans Bold"/>
                  <a:sym typeface="DM Sans Bold"/>
                </a:rPr>
                <a:t>Công cụ : </a:t>
              </a:r>
            </a:p>
            <a:p>
              <a:pPr algn="l">
                <a:lnSpc>
                  <a:spcPts val="4609"/>
                </a:lnSpc>
              </a:pPr>
              <a:endParaRPr lang="en-US" sz="3339" b="1" spc="327">
                <a:solidFill>
                  <a:srgbClr val="231F20"/>
                </a:solidFill>
                <a:latin typeface="DM Sans Bold"/>
                <a:ea typeface="DM Sans Bold"/>
                <a:cs typeface="DM Sans Bold"/>
                <a:sym typeface="DM Sans Bold"/>
              </a:endParaRPr>
            </a:p>
            <a:p>
              <a:pPr algn="l">
                <a:lnSpc>
                  <a:spcPts val="4609"/>
                </a:lnSpc>
              </a:pPr>
              <a:endParaRPr lang="en-US" sz="3339" b="1" spc="327">
                <a:solidFill>
                  <a:srgbClr val="231F20"/>
                </a:solidFill>
                <a:latin typeface="DM Sans Bold"/>
                <a:ea typeface="DM Sans Bold"/>
                <a:cs typeface="DM Sans Bold"/>
                <a:sym typeface="DM Sans Bold"/>
              </a:endParaRPr>
            </a:p>
          </p:txBody>
        </p:sp>
        <p:sp>
          <p:nvSpPr>
            <p:cNvPr id="7" name="TextBox 7"/>
            <p:cNvSpPr txBox="1"/>
            <p:nvPr/>
          </p:nvSpPr>
          <p:spPr>
            <a:xfrm>
              <a:off x="877662" y="1117475"/>
              <a:ext cx="19885475" cy="3615233"/>
            </a:xfrm>
            <a:prstGeom prst="rect">
              <a:avLst/>
            </a:prstGeom>
          </p:spPr>
          <p:txBody>
            <a:bodyPr lIns="0" tIns="0" rIns="0" bIns="0" rtlCol="0" anchor="t">
              <a:spAutoFit/>
            </a:bodyPr>
            <a:lstStyle/>
            <a:p>
              <a:pPr algn="l">
                <a:lnSpc>
                  <a:spcPts val="3643"/>
                </a:lnSpc>
              </a:pPr>
              <a:r>
                <a:rPr lang="en-US" sz="2640" spc="258">
                  <a:solidFill>
                    <a:srgbClr val="231F20"/>
                  </a:solidFill>
                  <a:latin typeface="DM Sans"/>
                  <a:ea typeface="DM Sans"/>
                  <a:cs typeface="DM Sans"/>
                  <a:sym typeface="DM Sans"/>
                </a:rPr>
                <a:t>+ Factory Reset (Đặt lại về cài đặt gốc).</a:t>
              </a:r>
            </a:p>
            <a:p>
              <a:pPr algn="l">
                <a:lnSpc>
                  <a:spcPts val="3643"/>
                </a:lnSpc>
              </a:pPr>
              <a:endParaRPr lang="en-US" sz="2640" spc="258">
                <a:solidFill>
                  <a:srgbClr val="231F20"/>
                </a:solidFill>
                <a:latin typeface="DM Sans"/>
                <a:ea typeface="DM Sans"/>
                <a:cs typeface="DM Sans"/>
                <a:sym typeface="DM Sans"/>
              </a:endParaRPr>
            </a:p>
            <a:p>
              <a:pPr algn="l">
                <a:lnSpc>
                  <a:spcPts val="3643"/>
                </a:lnSpc>
              </a:pPr>
              <a:r>
                <a:rPr lang="en-US" sz="2640" spc="258">
                  <a:solidFill>
                    <a:srgbClr val="231F20"/>
                  </a:solidFill>
                  <a:latin typeface="DM Sans"/>
                  <a:ea typeface="DM Sans"/>
                  <a:cs typeface="DM Sans"/>
                  <a:sym typeface="DM Sans"/>
                </a:rPr>
                <a:t>+ Remote Wipe (Xóa từ xa).</a:t>
              </a:r>
            </a:p>
            <a:p>
              <a:pPr algn="l">
                <a:lnSpc>
                  <a:spcPts val="3643"/>
                </a:lnSpc>
              </a:pPr>
              <a:endParaRPr lang="en-US" sz="2640" spc="258">
                <a:solidFill>
                  <a:srgbClr val="231F20"/>
                </a:solidFill>
                <a:latin typeface="DM Sans"/>
                <a:ea typeface="DM Sans"/>
                <a:cs typeface="DM Sans"/>
                <a:sym typeface="DM Sans"/>
              </a:endParaRPr>
            </a:p>
            <a:p>
              <a:pPr algn="l">
                <a:lnSpc>
                  <a:spcPts val="3643"/>
                </a:lnSpc>
              </a:pPr>
              <a:r>
                <a:rPr lang="en-US" sz="2640" spc="258">
                  <a:solidFill>
                    <a:srgbClr val="231F20"/>
                  </a:solidFill>
                  <a:latin typeface="DM Sans"/>
                  <a:ea typeface="DM Sans"/>
                  <a:cs typeface="DM Sans"/>
                  <a:sym typeface="DM Sans"/>
                </a:rPr>
                <a:t>+ Secure File Shredding Tools (Như Eraser, CCleaner).</a:t>
              </a:r>
            </a:p>
            <a:p>
              <a:pPr algn="l">
                <a:lnSpc>
                  <a:spcPts val="3643"/>
                </a:lnSpc>
              </a:pPr>
              <a:endParaRPr lang="en-US" sz="2640" spc="258">
                <a:solidFill>
                  <a:srgbClr val="231F20"/>
                </a:solidFill>
                <a:latin typeface="DM Sans"/>
                <a:ea typeface="DM Sans"/>
                <a:cs typeface="DM Sans"/>
                <a:sym typeface="DM Sans"/>
              </a:endParaRPr>
            </a:p>
          </p:txBody>
        </p:sp>
      </p:grpSp>
      <p:grpSp>
        <p:nvGrpSpPr>
          <p:cNvPr id="8" name="Group 8"/>
          <p:cNvGrpSpPr/>
          <p:nvPr/>
        </p:nvGrpSpPr>
        <p:grpSpPr>
          <a:xfrm>
            <a:off x="1028700" y="1866447"/>
            <a:ext cx="15572353" cy="2167643"/>
            <a:chOff x="0" y="0"/>
            <a:chExt cx="20763138" cy="2890190"/>
          </a:xfrm>
        </p:grpSpPr>
        <p:sp>
          <p:nvSpPr>
            <p:cNvPr id="9" name="TextBox 9"/>
            <p:cNvSpPr txBox="1"/>
            <p:nvPr/>
          </p:nvSpPr>
          <p:spPr>
            <a:xfrm>
              <a:off x="0" y="-57150"/>
              <a:ext cx="19885475" cy="1504747"/>
            </a:xfrm>
            <a:prstGeom prst="rect">
              <a:avLst/>
            </a:prstGeom>
          </p:spPr>
          <p:txBody>
            <a:bodyPr lIns="0" tIns="0" rIns="0" bIns="0" rtlCol="0" anchor="t">
              <a:spAutoFit/>
            </a:bodyPr>
            <a:lstStyle/>
            <a:p>
              <a:pPr marL="721102" lvl="1" indent="-360551" algn="l">
                <a:lnSpc>
                  <a:spcPts val="4609"/>
                </a:lnSpc>
                <a:buFont typeface="Arial"/>
                <a:buChar char="•"/>
              </a:pPr>
              <a:r>
                <a:rPr lang="en-US" sz="3339" b="1" spc="327">
                  <a:solidFill>
                    <a:srgbClr val="231F20"/>
                  </a:solidFill>
                  <a:latin typeface="DM Sans Bold"/>
                  <a:ea typeface="DM Sans Bold"/>
                  <a:cs typeface="DM Sans Bold"/>
                  <a:sym typeface="DM Sans Bold"/>
                </a:rPr>
                <a:t>Mô tả :</a:t>
              </a:r>
            </a:p>
            <a:p>
              <a:pPr algn="l">
                <a:lnSpc>
                  <a:spcPts val="4609"/>
                </a:lnSpc>
              </a:pPr>
              <a:endParaRPr lang="en-US" sz="3339" b="1" spc="327">
                <a:solidFill>
                  <a:srgbClr val="231F20"/>
                </a:solidFill>
                <a:latin typeface="DM Sans Bold"/>
                <a:ea typeface="DM Sans Bold"/>
                <a:cs typeface="DM Sans Bold"/>
                <a:sym typeface="DM Sans Bold"/>
              </a:endParaRPr>
            </a:p>
          </p:txBody>
        </p:sp>
        <p:sp>
          <p:nvSpPr>
            <p:cNvPr id="10" name="TextBox 10"/>
            <p:cNvSpPr txBox="1"/>
            <p:nvPr/>
          </p:nvSpPr>
          <p:spPr>
            <a:xfrm>
              <a:off x="877662" y="1103758"/>
              <a:ext cx="19885475" cy="1786433"/>
            </a:xfrm>
            <a:prstGeom prst="rect">
              <a:avLst/>
            </a:prstGeom>
          </p:spPr>
          <p:txBody>
            <a:bodyPr lIns="0" tIns="0" rIns="0" bIns="0" rtlCol="0" anchor="t">
              <a:spAutoFit/>
            </a:bodyPr>
            <a:lstStyle/>
            <a:p>
              <a:pPr algn="l">
                <a:lnSpc>
                  <a:spcPts val="3643"/>
                </a:lnSpc>
              </a:pPr>
              <a:r>
                <a:rPr lang="en-US" sz="2640" spc="258">
                  <a:solidFill>
                    <a:srgbClr val="231F20"/>
                  </a:solidFill>
                  <a:latin typeface="DM Sans"/>
                  <a:ea typeface="DM Sans"/>
                  <a:cs typeface="DM Sans"/>
                  <a:sym typeface="DM Sans"/>
                </a:rPr>
                <a:t>+ Xóa dữ liệu an toàn là các phương pháp đảm bảo rằng dữ liệu không thể khôi phục được sau khi bị xóa.</a:t>
              </a:r>
            </a:p>
            <a:p>
              <a:pPr algn="l">
                <a:lnSpc>
                  <a:spcPts val="3643"/>
                </a:lnSpc>
              </a:pPr>
              <a:endParaRPr lang="en-US" sz="2640" spc="258">
                <a:solidFill>
                  <a:srgbClr val="231F20"/>
                </a:solidFill>
                <a:latin typeface="DM Sans"/>
                <a:ea typeface="DM Sans"/>
                <a:cs typeface="DM Sans"/>
                <a:sym typeface="DM Sans"/>
              </a:endParaRPr>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309528" y="485690"/>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4A. XÓA DỮ LIỆU AN TOÀN (DATA WIPING) :</a:t>
            </a:r>
          </a:p>
        </p:txBody>
      </p:sp>
      <p:grpSp>
        <p:nvGrpSpPr>
          <p:cNvPr id="5" name="Group 5"/>
          <p:cNvGrpSpPr/>
          <p:nvPr/>
        </p:nvGrpSpPr>
        <p:grpSpPr>
          <a:xfrm>
            <a:off x="1028700" y="1866447"/>
            <a:ext cx="15572353" cy="3996443"/>
            <a:chOff x="0" y="0"/>
            <a:chExt cx="20763138" cy="5328590"/>
          </a:xfrm>
        </p:grpSpPr>
        <p:sp>
          <p:nvSpPr>
            <p:cNvPr id="6" name="TextBox 6"/>
            <p:cNvSpPr txBox="1"/>
            <p:nvPr/>
          </p:nvSpPr>
          <p:spPr>
            <a:xfrm>
              <a:off x="0" y="-57150"/>
              <a:ext cx="19885475" cy="1504747"/>
            </a:xfrm>
            <a:prstGeom prst="rect">
              <a:avLst/>
            </a:prstGeom>
          </p:spPr>
          <p:txBody>
            <a:bodyPr lIns="0" tIns="0" rIns="0" bIns="0" rtlCol="0" anchor="t">
              <a:spAutoFit/>
            </a:bodyPr>
            <a:lstStyle/>
            <a:p>
              <a:pPr marL="721102" lvl="1" indent="-360551" algn="l">
                <a:lnSpc>
                  <a:spcPts val="4609"/>
                </a:lnSpc>
                <a:buFont typeface="Arial"/>
                <a:buChar char="•"/>
              </a:pPr>
              <a:r>
                <a:rPr lang="en-US" sz="3339" b="1" spc="327">
                  <a:solidFill>
                    <a:srgbClr val="231F20"/>
                  </a:solidFill>
                  <a:latin typeface="DM Sans Bold"/>
                  <a:ea typeface="DM Sans Bold"/>
                  <a:cs typeface="DM Sans Bold"/>
                  <a:sym typeface="DM Sans Bold"/>
                </a:rPr>
                <a:t>Bất lợi :</a:t>
              </a:r>
            </a:p>
            <a:p>
              <a:pPr algn="l">
                <a:lnSpc>
                  <a:spcPts val="4609"/>
                </a:lnSpc>
              </a:pPr>
              <a:endParaRPr lang="en-US" sz="3339" b="1" spc="327">
                <a:solidFill>
                  <a:srgbClr val="231F20"/>
                </a:solidFill>
                <a:latin typeface="DM Sans Bold"/>
                <a:ea typeface="DM Sans Bold"/>
                <a:cs typeface="DM Sans Bold"/>
                <a:sym typeface="DM Sans Bold"/>
              </a:endParaRPr>
            </a:p>
          </p:txBody>
        </p:sp>
        <p:sp>
          <p:nvSpPr>
            <p:cNvPr id="7" name="TextBox 7"/>
            <p:cNvSpPr txBox="1"/>
            <p:nvPr/>
          </p:nvSpPr>
          <p:spPr>
            <a:xfrm>
              <a:off x="877662" y="1103758"/>
              <a:ext cx="19885475" cy="4224833"/>
            </a:xfrm>
            <a:prstGeom prst="rect">
              <a:avLst/>
            </a:prstGeom>
          </p:spPr>
          <p:txBody>
            <a:bodyPr lIns="0" tIns="0" rIns="0" bIns="0" rtlCol="0" anchor="t">
              <a:spAutoFit/>
            </a:bodyPr>
            <a:lstStyle/>
            <a:p>
              <a:pPr algn="l">
                <a:lnSpc>
                  <a:spcPts val="3643"/>
                </a:lnSpc>
              </a:pPr>
              <a:r>
                <a:rPr lang="en-US" sz="2640" spc="258">
                  <a:solidFill>
                    <a:srgbClr val="231F20"/>
                  </a:solidFill>
                  <a:latin typeface="DM Sans"/>
                  <a:ea typeface="DM Sans"/>
                  <a:cs typeface="DM Sans"/>
                  <a:sym typeface="DM Sans"/>
                </a:rPr>
                <a:t>+ Factory Reset chỉ xóa dữ liệu mà không mã hóa; dữ liệu có thể bị phục hồi.</a:t>
              </a:r>
            </a:p>
            <a:p>
              <a:pPr algn="l">
                <a:lnSpc>
                  <a:spcPts val="3643"/>
                </a:lnSpc>
              </a:pPr>
              <a:endParaRPr lang="en-US" sz="2640" spc="258">
                <a:solidFill>
                  <a:srgbClr val="231F20"/>
                </a:solidFill>
                <a:latin typeface="DM Sans"/>
                <a:ea typeface="DM Sans"/>
                <a:cs typeface="DM Sans"/>
                <a:sym typeface="DM Sans"/>
              </a:endParaRPr>
            </a:p>
            <a:p>
              <a:pPr algn="l">
                <a:lnSpc>
                  <a:spcPts val="3643"/>
                </a:lnSpc>
              </a:pPr>
              <a:r>
                <a:rPr lang="en-US" sz="2640" spc="258">
                  <a:solidFill>
                    <a:srgbClr val="231F20"/>
                  </a:solidFill>
                  <a:latin typeface="DM Sans"/>
                  <a:ea typeface="DM Sans"/>
                  <a:cs typeface="DM Sans"/>
                  <a:sym typeface="DM Sans"/>
                </a:rPr>
                <a:t>+ Remote Wipe yêu cầu thiết bị kết nối internet.</a:t>
              </a:r>
            </a:p>
            <a:p>
              <a:pPr algn="l">
                <a:lnSpc>
                  <a:spcPts val="3643"/>
                </a:lnSpc>
              </a:pPr>
              <a:endParaRPr lang="en-US" sz="2640" spc="258">
                <a:solidFill>
                  <a:srgbClr val="231F20"/>
                </a:solidFill>
                <a:latin typeface="DM Sans"/>
                <a:ea typeface="DM Sans"/>
                <a:cs typeface="DM Sans"/>
                <a:sym typeface="DM Sans"/>
              </a:endParaRPr>
            </a:p>
            <a:p>
              <a:pPr algn="l">
                <a:lnSpc>
                  <a:spcPts val="3643"/>
                </a:lnSpc>
              </a:pPr>
              <a:r>
                <a:rPr lang="en-US" sz="2640" spc="258">
                  <a:solidFill>
                    <a:srgbClr val="231F20"/>
                  </a:solidFill>
                  <a:latin typeface="DM Sans"/>
                  <a:ea typeface="DM Sans"/>
                  <a:cs typeface="DM Sans"/>
                  <a:sym typeface="DM Sans"/>
                </a:rPr>
                <a:t>+ Công cụ Shredding có thể tốn thời gian và không đảm bảo xóa hoàn toàn nếu không được cấu hình đúng.</a:t>
              </a:r>
            </a:p>
            <a:p>
              <a:pPr algn="l">
                <a:lnSpc>
                  <a:spcPts val="3643"/>
                </a:lnSpc>
              </a:pPr>
              <a:endParaRPr lang="en-US" sz="2640" spc="258">
                <a:solidFill>
                  <a:srgbClr val="231F20"/>
                </a:solidFill>
                <a:latin typeface="DM Sans"/>
                <a:ea typeface="DM Sans"/>
                <a:cs typeface="DM Sans"/>
                <a:sym typeface="DM Sans"/>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7416941"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 CHỐNG PHÁP CHỨNG MẠNG</a:t>
            </a:r>
          </a:p>
        </p:txBody>
      </p:sp>
      <p:sp>
        <p:nvSpPr>
          <p:cNvPr id="4" name="TextBox 4"/>
          <p:cNvSpPr txBox="1"/>
          <p:nvPr/>
        </p:nvSpPr>
        <p:spPr>
          <a:xfrm>
            <a:off x="1316103" y="2347522"/>
            <a:ext cx="15361876" cy="20880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Trước những thách thức và tầm quan trọng của pháp chứng mạng, tội phạm mạng đã phát triển nhiều kỹ thuật và công cụ để gây khó khăn cho quá trình điều tra. Những kỹ thuật này thường nhằm mục tiêu ẩn danh, mã hóa hoặc làm nhiễu dữ liệu, khiến cho việc thu thập, phân tích và xác định các hành vi phạm tội trên mạng trở nên khó khăn hơn.</a:t>
            </a: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TextBox 6"/>
          <p:cNvSpPr txBox="1"/>
          <p:nvPr/>
        </p:nvSpPr>
        <p:spPr>
          <a:xfrm>
            <a:off x="1316103" y="4974850"/>
            <a:ext cx="15361876" cy="20880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1.  Mã hóa lưu lượng mạng (Traffic Encryption)</a:t>
            </a:r>
          </a:p>
          <a:p>
            <a:pPr algn="l">
              <a:lnSpc>
                <a:spcPts val="3326"/>
              </a:lnSpc>
            </a:pPr>
            <a:r>
              <a:rPr lang="en-US" sz="2410" spc="236">
                <a:solidFill>
                  <a:srgbClr val="231F20"/>
                </a:solidFill>
                <a:latin typeface="DM Sans"/>
                <a:ea typeface="DM Sans"/>
                <a:cs typeface="DM Sans"/>
                <a:sym typeface="DM Sans"/>
              </a:rPr>
              <a:t>2. Sử dụng mạng ẩn danh (Anonymization via Proxy and Tor)</a:t>
            </a:r>
          </a:p>
          <a:p>
            <a:pPr algn="l">
              <a:lnSpc>
                <a:spcPts val="3326"/>
              </a:lnSpc>
            </a:pPr>
            <a:r>
              <a:rPr lang="en-US" sz="2410" spc="236">
                <a:solidFill>
                  <a:srgbClr val="231F20"/>
                </a:solidFill>
                <a:latin typeface="DM Sans"/>
                <a:ea typeface="DM Sans"/>
                <a:cs typeface="DM Sans"/>
                <a:sym typeface="DM Sans"/>
              </a:rPr>
              <a:t>3. Phân mảnh và thao tác gói tin (Fragmentation and Packet Manipulation)</a:t>
            </a:r>
          </a:p>
          <a:p>
            <a:pPr algn="l">
              <a:lnSpc>
                <a:spcPts val="3326"/>
              </a:lnSpc>
            </a:pPr>
            <a:r>
              <a:rPr lang="en-US" sz="2410" spc="236">
                <a:solidFill>
                  <a:srgbClr val="231F20"/>
                </a:solidFill>
                <a:latin typeface="DM Sans"/>
                <a:ea typeface="DM Sans"/>
                <a:cs typeface="DM Sans"/>
                <a:sym typeface="DM Sans"/>
              </a:rPr>
              <a:t>4. Giấu thông tin trong lưu lượng mạng (Steganography over Network Traffic)</a:t>
            </a:r>
          </a:p>
          <a:p>
            <a:pPr marL="0" lvl="0" indent="0" algn="l">
              <a:lnSpc>
                <a:spcPts val="3326"/>
              </a:lnSpc>
              <a:spcBef>
                <a:spcPct val="0"/>
              </a:spcBef>
            </a:pPr>
            <a:r>
              <a:rPr lang="en-US" sz="2410" spc="236">
                <a:solidFill>
                  <a:srgbClr val="231F20"/>
                </a:solidFill>
                <a:latin typeface="DM Sans"/>
                <a:ea typeface="DM Sans"/>
                <a:cs typeface="DM Sans"/>
                <a:sym typeface="DM Sans"/>
              </a:rPr>
              <a:t>5. Làm rối dữ liệu và nhật ký (Log Tampering and Noise Injection)</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309528" y="485690"/>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4B. ẨN DỮ LIỆU (STEGANOGRAPHY) :</a:t>
            </a:r>
          </a:p>
        </p:txBody>
      </p:sp>
      <p:grpSp>
        <p:nvGrpSpPr>
          <p:cNvPr id="5" name="Group 5"/>
          <p:cNvGrpSpPr/>
          <p:nvPr/>
        </p:nvGrpSpPr>
        <p:grpSpPr>
          <a:xfrm>
            <a:off x="1028700" y="3804404"/>
            <a:ext cx="15572353" cy="2177931"/>
            <a:chOff x="0" y="0"/>
            <a:chExt cx="20763138" cy="2903908"/>
          </a:xfrm>
        </p:grpSpPr>
        <p:sp>
          <p:nvSpPr>
            <p:cNvPr id="6" name="TextBox 6"/>
            <p:cNvSpPr txBox="1"/>
            <p:nvPr/>
          </p:nvSpPr>
          <p:spPr>
            <a:xfrm>
              <a:off x="0" y="-57150"/>
              <a:ext cx="19885475" cy="2279447"/>
            </a:xfrm>
            <a:prstGeom prst="rect">
              <a:avLst/>
            </a:prstGeom>
          </p:spPr>
          <p:txBody>
            <a:bodyPr lIns="0" tIns="0" rIns="0" bIns="0" rtlCol="0" anchor="t">
              <a:spAutoFit/>
            </a:bodyPr>
            <a:lstStyle/>
            <a:p>
              <a:pPr marL="721102" lvl="1" indent="-360551" algn="l">
                <a:lnSpc>
                  <a:spcPts val="4609"/>
                </a:lnSpc>
                <a:buFont typeface="Arial"/>
                <a:buChar char="•"/>
              </a:pPr>
              <a:r>
                <a:rPr lang="en-US" sz="3339" b="1" spc="327">
                  <a:solidFill>
                    <a:srgbClr val="231F20"/>
                  </a:solidFill>
                  <a:latin typeface="DM Sans Bold"/>
                  <a:ea typeface="DM Sans Bold"/>
                  <a:cs typeface="DM Sans Bold"/>
                  <a:sym typeface="DM Sans Bold"/>
                </a:rPr>
                <a:t>Công cụ : </a:t>
              </a:r>
            </a:p>
            <a:p>
              <a:pPr algn="l">
                <a:lnSpc>
                  <a:spcPts val="4609"/>
                </a:lnSpc>
              </a:pPr>
              <a:endParaRPr lang="en-US" sz="3339" b="1" spc="327">
                <a:solidFill>
                  <a:srgbClr val="231F20"/>
                </a:solidFill>
                <a:latin typeface="DM Sans Bold"/>
                <a:ea typeface="DM Sans Bold"/>
                <a:cs typeface="DM Sans Bold"/>
                <a:sym typeface="DM Sans Bold"/>
              </a:endParaRPr>
            </a:p>
            <a:p>
              <a:pPr algn="l">
                <a:lnSpc>
                  <a:spcPts val="4609"/>
                </a:lnSpc>
              </a:pPr>
              <a:endParaRPr lang="en-US" sz="3339" b="1" spc="327">
                <a:solidFill>
                  <a:srgbClr val="231F20"/>
                </a:solidFill>
                <a:latin typeface="DM Sans Bold"/>
                <a:ea typeface="DM Sans Bold"/>
                <a:cs typeface="DM Sans Bold"/>
                <a:sym typeface="DM Sans Bold"/>
              </a:endParaRPr>
            </a:p>
          </p:txBody>
        </p:sp>
        <p:sp>
          <p:nvSpPr>
            <p:cNvPr id="7" name="TextBox 7"/>
            <p:cNvSpPr txBox="1"/>
            <p:nvPr/>
          </p:nvSpPr>
          <p:spPr>
            <a:xfrm>
              <a:off x="877662" y="1117475"/>
              <a:ext cx="19885475" cy="1786433"/>
            </a:xfrm>
            <a:prstGeom prst="rect">
              <a:avLst/>
            </a:prstGeom>
          </p:spPr>
          <p:txBody>
            <a:bodyPr lIns="0" tIns="0" rIns="0" bIns="0" rtlCol="0" anchor="t">
              <a:spAutoFit/>
            </a:bodyPr>
            <a:lstStyle/>
            <a:p>
              <a:pPr algn="l">
                <a:lnSpc>
                  <a:spcPts val="3643"/>
                </a:lnSpc>
              </a:pPr>
              <a:r>
                <a:rPr lang="en-US" sz="2640" spc="258">
                  <a:solidFill>
                    <a:srgbClr val="231F20"/>
                  </a:solidFill>
                  <a:latin typeface="DM Sans"/>
                  <a:ea typeface="DM Sans"/>
                  <a:cs typeface="DM Sans"/>
                  <a:sym typeface="DM Sans"/>
                </a:rPr>
                <a:t>+ Hidden folders: Thư mục ẩn trong hệ thống tệp.</a:t>
              </a:r>
            </a:p>
            <a:p>
              <a:pPr algn="l">
                <a:lnSpc>
                  <a:spcPts val="3643"/>
                </a:lnSpc>
              </a:pPr>
              <a:r>
                <a:rPr lang="en-US" sz="2640" spc="258">
                  <a:solidFill>
                    <a:srgbClr val="231F20"/>
                  </a:solidFill>
                  <a:latin typeface="DM Sans"/>
                  <a:ea typeface="DM Sans"/>
                  <a:cs typeface="DM Sans"/>
                  <a:sym typeface="DM Sans"/>
                </a:rPr>
                <a:t>+ Ứng dụng Vault (Như Keepsafe, Gallery Vault): Ứng dụng cho phép ẩn ảnh và video.</a:t>
              </a:r>
            </a:p>
          </p:txBody>
        </p:sp>
      </p:grpSp>
      <p:grpSp>
        <p:nvGrpSpPr>
          <p:cNvPr id="8" name="Group 8"/>
          <p:cNvGrpSpPr/>
          <p:nvPr/>
        </p:nvGrpSpPr>
        <p:grpSpPr>
          <a:xfrm>
            <a:off x="1028700" y="1629868"/>
            <a:ext cx="15572353" cy="1710443"/>
            <a:chOff x="0" y="0"/>
            <a:chExt cx="20763138" cy="2280590"/>
          </a:xfrm>
        </p:grpSpPr>
        <p:sp>
          <p:nvSpPr>
            <p:cNvPr id="9" name="TextBox 9"/>
            <p:cNvSpPr txBox="1"/>
            <p:nvPr/>
          </p:nvSpPr>
          <p:spPr>
            <a:xfrm>
              <a:off x="0" y="-57150"/>
              <a:ext cx="19885475" cy="1504747"/>
            </a:xfrm>
            <a:prstGeom prst="rect">
              <a:avLst/>
            </a:prstGeom>
          </p:spPr>
          <p:txBody>
            <a:bodyPr lIns="0" tIns="0" rIns="0" bIns="0" rtlCol="0" anchor="t">
              <a:spAutoFit/>
            </a:bodyPr>
            <a:lstStyle/>
            <a:p>
              <a:pPr marL="721102" lvl="1" indent="-360551" algn="l">
                <a:lnSpc>
                  <a:spcPts val="4609"/>
                </a:lnSpc>
                <a:buFont typeface="Arial"/>
                <a:buChar char="•"/>
              </a:pPr>
              <a:r>
                <a:rPr lang="en-US" sz="3339" b="1" spc="327">
                  <a:solidFill>
                    <a:srgbClr val="231F20"/>
                  </a:solidFill>
                  <a:latin typeface="DM Sans Bold"/>
                  <a:ea typeface="DM Sans Bold"/>
                  <a:cs typeface="DM Sans Bold"/>
                  <a:sym typeface="DM Sans Bold"/>
                </a:rPr>
                <a:t>Mô tả :</a:t>
              </a:r>
            </a:p>
            <a:p>
              <a:pPr algn="l">
                <a:lnSpc>
                  <a:spcPts val="4609"/>
                </a:lnSpc>
              </a:pPr>
              <a:endParaRPr lang="en-US" sz="3339" b="1" spc="327">
                <a:solidFill>
                  <a:srgbClr val="231F20"/>
                </a:solidFill>
                <a:latin typeface="DM Sans Bold"/>
                <a:ea typeface="DM Sans Bold"/>
                <a:cs typeface="DM Sans Bold"/>
                <a:sym typeface="DM Sans Bold"/>
              </a:endParaRPr>
            </a:p>
          </p:txBody>
        </p:sp>
        <p:sp>
          <p:nvSpPr>
            <p:cNvPr id="10" name="TextBox 10"/>
            <p:cNvSpPr txBox="1"/>
            <p:nvPr/>
          </p:nvSpPr>
          <p:spPr>
            <a:xfrm>
              <a:off x="877662" y="1103758"/>
              <a:ext cx="19885475" cy="1176833"/>
            </a:xfrm>
            <a:prstGeom prst="rect">
              <a:avLst/>
            </a:prstGeom>
          </p:spPr>
          <p:txBody>
            <a:bodyPr lIns="0" tIns="0" rIns="0" bIns="0" rtlCol="0" anchor="t">
              <a:spAutoFit/>
            </a:bodyPr>
            <a:lstStyle/>
            <a:p>
              <a:pPr algn="l">
                <a:lnSpc>
                  <a:spcPts val="3643"/>
                </a:lnSpc>
              </a:pPr>
              <a:r>
                <a:rPr lang="en-US" sz="2640" spc="258">
                  <a:solidFill>
                    <a:srgbClr val="231F20"/>
                  </a:solidFill>
                  <a:latin typeface="DM Sans"/>
                  <a:ea typeface="DM Sans"/>
                  <a:cs typeface="DM Sans"/>
                  <a:sym typeface="DM Sans"/>
                </a:rPr>
                <a:t>+ Giấu dữ liệu nhạy cảm như hình ảnh, video, audio file,... trong các thư mục hoặc ứng dụng không đáng ngờ để tránh bị phát hiện.</a:t>
              </a:r>
            </a:p>
          </p:txBody>
        </p:sp>
      </p:grpSp>
      <p:grpSp>
        <p:nvGrpSpPr>
          <p:cNvPr id="11" name="Group 11"/>
          <p:cNvGrpSpPr/>
          <p:nvPr/>
        </p:nvGrpSpPr>
        <p:grpSpPr>
          <a:xfrm>
            <a:off x="1028700" y="6449060"/>
            <a:ext cx="15572353" cy="2167643"/>
            <a:chOff x="0" y="0"/>
            <a:chExt cx="20763138" cy="2890190"/>
          </a:xfrm>
        </p:grpSpPr>
        <p:sp>
          <p:nvSpPr>
            <p:cNvPr id="12" name="TextBox 12"/>
            <p:cNvSpPr txBox="1"/>
            <p:nvPr/>
          </p:nvSpPr>
          <p:spPr>
            <a:xfrm>
              <a:off x="0" y="-57150"/>
              <a:ext cx="19885475" cy="1504747"/>
            </a:xfrm>
            <a:prstGeom prst="rect">
              <a:avLst/>
            </a:prstGeom>
          </p:spPr>
          <p:txBody>
            <a:bodyPr lIns="0" tIns="0" rIns="0" bIns="0" rtlCol="0" anchor="t">
              <a:spAutoFit/>
            </a:bodyPr>
            <a:lstStyle/>
            <a:p>
              <a:pPr marL="721102" lvl="1" indent="-360551" algn="l">
                <a:lnSpc>
                  <a:spcPts val="4609"/>
                </a:lnSpc>
                <a:buFont typeface="Arial"/>
                <a:buChar char="•"/>
              </a:pPr>
              <a:r>
                <a:rPr lang="en-US" sz="3339" b="1" spc="327">
                  <a:solidFill>
                    <a:srgbClr val="231F20"/>
                  </a:solidFill>
                  <a:latin typeface="DM Sans Bold"/>
                  <a:ea typeface="DM Sans Bold"/>
                  <a:cs typeface="DM Sans Bold"/>
                  <a:sym typeface="DM Sans Bold"/>
                </a:rPr>
                <a:t>Bất lợi :</a:t>
              </a:r>
            </a:p>
            <a:p>
              <a:pPr algn="l">
                <a:lnSpc>
                  <a:spcPts val="4609"/>
                </a:lnSpc>
              </a:pPr>
              <a:endParaRPr lang="en-US" sz="3339" b="1" spc="327">
                <a:solidFill>
                  <a:srgbClr val="231F20"/>
                </a:solidFill>
                <a:latin typeface="DM Sans Bold"/>
                <a:ea typeface="DM Sans Bold"/>
                <a:cs typeface="DM Sans Bold"/>
                <a:sym typeface="DM Sans Bold"/>
              </a:endParaRPr>
            </a:p>
          </p:txBody>
        </p:sp>
        <p:sp>
          <p:nvSpPr>
            <p:cNvPr id="13" name="TextBox 13"/>
            <p:cNvSpPr txBox="1"/>
            <p:nvPr/>
          </p:nvSpPr>
          <p:spPr>
            <a:xfrm>
              <a:off x="877662" y="1103758"/>
              <a:ext cx="19885475" cy="1786433"/>
            </a:xfrm>
            <a:prstGeom prst="rect">
              <a:avLst/>
            </a:prstGeom>
          </p:spPr>
          <p:txBody>
            <a:bodyPr lIns="0" tIns="0" rIns="0" bIns="0" rtlCol="0" anchor="t">
              <a:spAutoFit/>
            </a:bodyPr>
            <a:lstStyle/>
            <a:p>
              <a:pPr algn="l">
                <a:lnSpc>
                  <a:spcPts val="3643"/>
                </a:lnSpc>
              </a:pPr>
              <a:r>
                <a:rPr lang="en-US" sz="2640" spc="258">
                  <a:solidFill>
                    <a:srgbClr val="231F20"/>
                  </a:solidFill>
                  <a:latin typeface="DM Sans"/>
                  <a:ea typeface="DM Sans"/>
                  <a:cs typeface="DM Sans"/>
                  <a:sym typeface="DM Sans"/>
                </a:rPr>
                <a:t>+ Có thể bị phát hiện nếu người dùng không cẩn thận.</a:t>
              </a:r>
            </a:p>
            <a:p>
              <a:pPr algn="l">
                <a:lnSpc>
                  <a:spcPts val="3643"/>
                </a:lnSpc>
              </a:pPr>
              <a:r>
                <a:rPr lang="en-US" sz="2640" spc="258">
                  <a:solidFill>
                    <a:srgbClr val="231F20"/>
                  </a:solidFill>
                  <a:latin typeface="DM Sans"/>
                  <a:ea typeface="DM Sans"/>
                  <a:cs typeface="DM Sans"/>
                  <a:sym typeface="DM Sans"/>
                </a:rPr>
                <a:t>+ Không hoàn toàn bảo mật nếu thiết bị bị truy cập trái phép.</a:t>
              </a:r>
            </a:p>
            <a:p>
              <a:pPr algn="l">
                <a:lnSpc>
                  <a:spcPts val="3643"/>
                </a:lnSpc>
              </a:pPr>
              <a:endParaRPr lang="en-US" sz="2640" spc="258">
                <a:solidFill>
                  <a:srgbClr val="231F20"/>
                </a:solidFill>
                <a:latin typeface="DM Sans"/>
                <a:ea typeface="DM Sans"/>
                <a:cs typeface="DM Sans"/>
                <a:sym typeface="DM Sans"/>
              </a:endParaRPr>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13660179" y="7981189"/>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309528" y="485690"/>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4C. LIÊN LẠC AN TOÀN (SECURE COMMUNICATION) :</a:t>
            </a:r>
          </a:p>
        </p:txBody>
      </p:sp>
      <p:grpSp>
        <p:nvGrpSpPr>
          <p:cNvPr id="5" name="Group 5"/>
          <p:cNvGrpSpPr/>
          <p:nvPr/>
        </p:nvGrpSpPr>
        <p:grpSpPr>
          <a:xfrm>
            <a:off x="1028700" y="3804404"/>
            <a:ext cx="15572353" cy="4463931"/>
            <a:chOff x="0" y="0"/>
            <a:chExt cx="20763138" cy="5951908"/>
          </a:xfrm>
        </p:grpSpPr>
        <p:sp>
          <p:nvSpPr>
            <p:cNvPr id="6" name="TextBox 6"/>
            <p:cNvSpPr txBox="1"/>
            <p:nvPr/>
          </p:nvSpPr>
          <p:spPr>
            <a:xfrm>
              <a:off x="0" y="-57150"/>
              <a:ext cx="19885475" cy="2279447"/>
            </a:xfrm>
            <a:prstGeom prst="rect">
              <a:avLst/>
            </a:prstGeom>
          </p:spPr>
          <p:txBody>
            <a:bodyPr lIns="0" tIns="0" rIns="0" bIns="0" rtlCol="0" anchor="t">
              <a:spAutoFit/>
            </a:bodyPr>
            <a:lstStyle/>
            <a:p>
              <a:pPr marL="721102" lvl="1" indent="-360551" algn="l">
                <a:lnSpc>
                  <a:spcPts val="4609"/>
                </a:lnSpc>
                <a:buFont typeface="Arial"/>
                <a:buChar char="•"/>
              </a:pPr>
              <a:r>
                <a:rPr lang="en-US" sz="3339" b="1" spc="327">
                  <a:solidFill>
                    <a:srgbClr val="231F20"/>
                  </a:solidFill>
                  <a:latin typeface="DM Sans Bold"/>
                  <a:ea typeface="DM Sans Bold"/>
                  <a:cs typeface="DM Sans Bold"/>
                  <a:sym typeface="DM Sans Bold"/>
                </a:rPr>
                <a:t>Công cụ : </a:t>
              </a:r>
            </a:p>
            <a:p>
              <a:pPr algn="l">
                <a:lnSpc>
                  <a:spcPts val="4609"/>
                </a:lnSpc>
              </a:pPr>
              <a:endParaRPr lang="en-US" sz="3339" b="1" spc="327">
                <a:solidFill>
                  <a:srgbClr val="231F20"/>
                </a:solidFill>
                <a:latin typeface="DM Sans Bold"/>
                <a:ea typeface="DM Sans Bold"/>
                <a:cs typeface="DM Sans Bold"/>
                <a:sym typeface="DM Sans Bold"/>
              </a:endParaRPr>
            </a:p>
            <a:p>
              <a:pPr algn="l">
                <a:lnSpc>
                  <a:spcPts val="4609"/>
                </a:lnSpc>
              </a:pPr>
              <a:endParaRPr lang="en-US" sz="3339" b="1" spc="327">
                <a:solidFill>
                  <a:srgbClr val="231F20"/>
                </a:solidFill>
                <a:latin typeface="DM Sans Bold"/>
                <a:ea typeface="DM Sans Bold"/>
                <a:cs typeface="DM Sans Bold"/>
                <a:sym typeface="DM Sans Bold"/>
              </a:endParaRPr>
            </a:p>
          </p:txBody>
        </p:sp>
        <p:sp>
          <p:nvSpPr>
            <p:cNvPr id="7" name="TextBox 7"/>
            <p:cNvSpPr txBox="1"/>
            <p:nvPr/>
          </p:nvSpPr>
          <p:spPr>
            <a:xfrm>
              <a:off x="877662" y="1117475"/>
              <a:ext cx="19885475" cy="4834433"/>
            </a:xfrm>
            <a:prstGeom prst="rect">
              <a:avLst/>
            </a:prstGeom>
          </p:spPr>
          <p:txBody>
            <a:bodyPr lIns="0" tIns="0" rIns="0" bIns="0" rtlCol="0" anchor="t">
              <a:spAutoFit/>
            </a:bodyPr>
            <a:lstStyle/>
            <a:p>
              <a:pPr algn="l">
                <a:lnSpc>
                  <a:spcPts val="3643"/>
                </a:lnSpc>
              </a:pPr>
              <a:r>
                <a:rPr lang="en-US" sz="2640" spc="258">
                  <a:solidFill>
                    <a:srgbClr val="231F20"/>
                  </a:solidFill>
                  <a:latin typeface="DM Sans"/>
                  <a:ea typeface="DM Sans"/>
                  <a:cs typeface="DM Sans"/>
                  <a:sym typeface="DM Sans"/>
                </a:rPr>
                <a:t>+ Burner Phones: Điện thoại tạm thời không được liên kết với danh tính của người dùng.</a:t>
              </a:r>
            </a:p>
            <a:p>
              <a:pPr algn="l">
                <a:lnSpc>
                  <a:spcPts val="3643"/>
                </a:lnSpc>
              </a:pPr>
              <a:endParaRPr lang="en-US" sz="2640" spc="258">
                <a:solidFill>
                  <a:srgbClr val="231F20"/>
                </a:solidFill>
                <a:latin typeface="DM Sans"/>
                <a:ea typeface="DM Sans"/>
                <a:cs typeface="DM Sans"/>
                <a:sym typeface="DM Sans"/>
              </a:endParaRPr>
            </a:p>
            <a:p>
              <a:pPr algn="l">
                <a:lnSpc>
                  <a:spcPts val="3643"/>
                </a:lnSpc>
              </a:pPr>
              <a:r>
                <a:rPr lang="en-US" sz="2640" spc="258">
                  <a:solidFill>
                    <a:srgbClr val="231F20"/>
                  </a:solidFill>
                  <a:latin typeface="DM Sans"/>
                  <a:ea typeface="DM Sans"/>
                  <a:cs typeface="DM Sans"/>
                  <a:sym typeface="DM Sans"/>
                </a:rPr>
                <a:t>+ Disposable Phone Numbers (Như Google Voice): Số điện thoại tạm thời cho các giao tiếp nhạy cảm.</a:t>
              </a:r>
            </a:p>
            <a:p>
              <a:pPr algn="l">
                <a:lnSpc>
                  <a:spcPts val="3643"/>
                </a:lnSpc>
              </a:pPr>
              <a:endParaRPr lang="en-US" sz="2640" spc="258">
                <a:solidFill>
                  <a:srgbClr val="231F20"/>
                </a:solidFill>
                <a:latin typeface="DM Sans"/>
                <a:ea typeface="DM Sans"/>
                <a:cs typeface="DM Sans"/>
                <a:sym typeface="DM Sans"/>
              </a:endParaRPr>
            </a:p>
            <a:p>
              <a:pPr algn="l">
                <a:lnSpc>
                  <a:spcPts val="3643"/>
                </a:lnSpc>
              </a:pPr>
              <a:r>
                <a:rPr lang="en-US" sz="2640" spc="258">
                  <a:solidFill>
                    <a:srgbClr val="231F20"/>
                  </a:solidFill>
                  <a:latin typeface="DM Sans"/>
                  <a:ea typeface="DM Sans"/>
                  <a:cs typeface="DM Sans"/>
                  <a:sym typeface="DM Sans"/>
                </a:rPr>
                <a:t>+ Tin nhắn tự hủy (Như Signal, Telegram): Tin nhắn tự hủy sau khi được đọc.</a:t>
              </a:r>
            </a:p>
            <a:p>
              <a:pPr algn="l">
                <a:lnSpc>
                  <a:spcPts val="3643"/>
                </a:lnSpc>
              </a:pPr>
              <a:endParaRPr lang="en-US" sz="2640" spc="258">
                <a:solidFill>
                  <a:srgbClr val="231F20"/>
                </a:solidFill>
                <a:latin typeface="DM Sans"/>
                <a:ea typeface="DM Sans"/>
                <a:cs typeface="DM Sans"/>
                <a:sym typeface="DM Sans"/>
              </a:endParaRPr>
            </a:p>
          </p:txBody>
        </p:sp>
      </p:grpSp>
      <p:grpSp>
        <p:nvGrpSpPr>
          <p:cNvPr id="8" name="Group 8"/>
          <p:cNvGrpSpPr/>
          <p:nvPr/>
        </p:nvGrpSpPr>
        <p:grpSpPr>
          <a:xfrm>
            <a:off x="1028700" y="1629868"/>
            <a:ext cx="15572353" cy="2167643"/>
            <a:chOff x="0" y="0"/>
            <a:chExt cx="20763138" cy="2890190"/>
          </a:xfrm>
        </p:grpSpPr>
        <p:sp>
          <p:nvSpPr>
            <p:cNvPr id="9" name="TextBox 9"/>
            <p:cNvSpPr txBox="1"/>
            <p:nvPr/>
          </p:nvSpPr>
          <p:spPr>
            <a:xfrm>
              <a:off x="0" y="-57150"/>
              <a:ext cx="19885475" cy="1504747"/>
            </a:xfrm>
            <a:prstGeom prst="rect">
              <a:avLst/>
            </a:prstGeom>
          </p:spPr>
          <p:txBody>
            <a:bodyPr lIns="0" tIns="0" rIns="0" bIns="0" rtlCol="0" anchor="t">
              <a:spAutoFit/>
            </a:bodyPr>
            <a:lstStyle/>
            <a:p>
              <a:pPr marL="721102" lvl="1" indent="-360551" algn="l">
                <a:lnSpc>
                  <a:spcPts val="4609"/>
                </a:lnSpc>
                <a:buFont typeface="Arial"/>
                <a:buChar char="•"/>
              </a:pPr>
              <a:r>
                <a:rPr lang="en-US" sz="3339" b="1" spc="327">
                  <a:solidFill>
                    <a:srgbClr val="231F20"/>
                  </a:solidFill>
                  <a:latin typeface="DM Sans Bold"/>
                  <a:ea typeface="DM Sans Bold"/>
                  <a:cs typeface="DM Sans Bold"/>
                  <a:sym typeface="DM Sans Bold"/>
                </a:rPr>
                <a:t>Mô tả :</a:t>
              </a:r>
            </a:p>
            <a:p>
              <a:pPr algn="l">
                <a:lnSpc>
                  <a:spcPts val="4609"/>
                </a:lnSpc>
              </a:pPr>
              <a:endParaRPr lang="en-US" sz="3339" b="1" spc="327">
                <a:solidFill>
                  <a:srgbClr val="231F20"/>
                </a:solidFill>
                <a:latin typeface="DM Sans Bold"/>
                <a:ea typeface="DM Sans Bold"/>
                <a:cs typeface="DM Sans Bold"/>
                <a:sym typeface="DM Sans Bold"/>
              </a:endParaRPr>
            </a:p>
          </p:txBody>
        </p:sp>
        <p:sp>
          <p:nvSpPr>
            <p:cNvPr id="10" name="TextBox 10"/>
            <p:cNvSpPr txBox="1"/>
            <p:nvPr/>
          </p:nvSpPr>
          <p:spPr>
            <a:xfrm>
              <a:off x="877662" y="1103758"/>
              <a:ext cx="19885475" cy="1786433"/>
            </a:xfrm>
            <a:prstGeom prst="rect">
              <a:avLst/>
            </a:prstGeom>
          </p:spPr>
          <p:txBody>
            <a:bodyPr lIns="0" tIns="0" rIns="0" bIns="0" rtlCol="0" anchor="t">
              <a:spAutoFit/>
            </a:bodyPr>
            <a:lstStyle/>
            <a:p>
              <a:pPr algn="l">
                <a:lnSpc>
                  <a:spcPts val="3643"/>
                </a:lnSpc>
              </a:pPr>
              <a:r>
                <a:rPr lang="en-US" sz="2640" spc="258">
                  <a:solidFill>
                    <a:srgbClr val="231F20"/>
                  </a:solidFill>
                  <a:latin typeface="DM Sans"/>
                  <a:ea typeface="DM Sans"/>
                  <a:cs typeface="DM Sans"/>
                  <a:sym typeface="DM Sans"/>
                </a:rPr>
                <a:t>+ Sử dụng các phương pháp và công cụ để đảm bảo thông tin liên lạc được bảo mật và không thể theo dõi.</a:t>
              </a:r>
            </a:p>
            <a:p>
              <a:pPr algn="l">
                <a:lnSpc>
                  <a:spcPts val="3643"/>
                </a:lnSpc>
              </a:pPr>
              <a:endParaRPr lang="en-US" sz="2640" spc="258">
                <a:solidFill>
                  <a:srgbClr val="231F20"/>
                </a:solidFill>
                <a:latin typeface="DM Sans"/>
                <a:ea typeface="DM Sans"/>
                <a:cs typeface="DM Sans"/>
                <a:sym typeface="DM Sans"/>
              </a:endParaRPr>
            </a:p>
          </p:txBody>
        </p:sp>
      </p:grpSp>
      <p:sp>
        <p:nvSpPr>
          <p:cNvPr id="11" name="Freeform 11"/>
          <p:cNvSpPr/>
          <p:nvPr/>
        </p:nvSpPr>
        <p:spPr>
          <a:xfrm>
            <a:off x="-4134656" y="-1882439"/>
            <a:ext cx="4764218" cy="4888657"/>
          </a:xfrm>
          <a:custGeom>
            <a:avLst/>
            <a:gdLst/>
            <a:ahLst/>
            <a:cxnLst/>
            <a:rect l="l" t="t" r="r" b="b"/>
            <a:pathLst>
              <a:path w="4764218" h="4888657">
                <a:moveTo>
                  <a:pt x="0" y="0"/>
                </a:moveTo>
                <a:lnTo>
                  <a:pt x="4764218" y="0"/>
                </a:lnTo>
                <a:lnTo>
                  <a:pt x="4764218" y="4888657"/>
                </a:lnTo>
                <a:lnTo>
                  <a:pt x="0" y="488865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sp>
        <p:nvSpPr>
          <p:cNvPr id="3" name="Freeform 3"/>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309528" y="485690"/>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4C. LIÊN LẠC AN TOÀN (SECURE COMMUNICATION) :</a:t>
            </a:r>
          </a:p>
        </p:txBody>
      </p:sp>
      <p:grpSp>
        <p:nvGrpSpPr>
          <p:cNvPr id="5" name="Group 5"/>
          <p:cNvGrpSpPr/>
          <p:nvPr/>
        </p:nvGrpSpPr>
        <p:grpSpPr>
          <a:xfrm>
            <a:off x="1028700" y="1629868"/>
            <a:ext cx="15572353" cy="3082043"/>
            <a:chOff x="0" y="0"/>
            <a:chExt cx="20763138" cy="4109390"/>
          </a:xfrm>
        </p:grpSpPr>
        <p:sp>
          <p:nvSpPr>
            <p:cNvPr id="6" name="TextBox 6"/>
            <p:cNvSpPr txBox="1"/>
            <p:nvPr/>
          </p:nvSpPr>
          <p:spPr>
            <a:xfrm>
              <a:off x="0" y="-57150"/>
              <a:ext cx="19885475" cy="1504747"/>
            </a:xfrm>
            <a:prstGeom prst="rect">
              <a:avLst/>
            </a:prstGeom>
          </p:spPr>
          <p:txBody>
            <a:bodyPr lIns="0" tIns="0" rIns="0" bIns="0" rtlCol="0" anchor="t">
              <a:spAutoFit/>
            </a:bodyPr>
            <a:lstStyle/>
            <a:p>
              <a:pPr marL="721102" lvl="1" indent="-360551" algn="l">
                <a:lnSpc>
                  <a:spcPts val="4609"/>
                </a:lnSpc>
                <a:buFont typeface="Arial"/>
                <a:buChar char="•"/>
              </a:pPr>
              <a:r>
                <a:rPr lang="en-US" sz="3339" b="1" spc="327">
                  <a:solidFill>
                    <a:srgbClr val="231F20"/>
                  </a:solidFill>
                  <a:latin typeface="DM Sans Bold"/>
                  <a:ea typeface="DM Sans Bold"/>
                  <a:cs typeface="DM Sans Bold"/>
                  <a:sym typeface="DM Sans Bold"/>
                </a:rPr>
                <a:t>Các bước thực hiện :</a:t>
              </a:r>
            </a:p>
            <a:p>
              <a:pPr algn="l">
                <a:lnSpc>
                  <a:spcPts val="4609"/>
                </a:lnSpc>
              </a:pPr>
              <a:endParaRPr lang="en-US" sz="3339" b="1" spc="327">
                <a:solidFill>
                  <a:srgbClr val="231F20"/>
                </a:solidFill>
                <a:latin typeface="DM Sans Bold"/>
                <a:ea typeface="DM Sans Bold"/>
                <a:cs typeface="DM Sans Bold"/>
                <a:sym typeface="DM Sans Bold"/>
              </a:endParaRPr>
            </a:p>
          </p:txBody>
        </p:sp>
        <p:sp>
          <p:nvSpPr>
            <p:cNvPr id="7" name="TextBox 7"/>
            <p:cNvSpPr txBox="1"/>
            <p:nvPr/>
          </p:nvSpPr>
          <p:spPr>
            <a:xfrm>
              <a:off x="877662" y="1103758"/>
              <a:ext cx="19885475" cy="3005633"/>
            </a:xfrm>
            <a:prstGeom prst="rect">
              <a:avLst/>
            </a:prstGeom>
          </p:spPr>
          <p:txBody>
            <a:bodyPr lIns="0" tIns="0" rIns="0" bIns="0" rtlCol="0" anchor="t">
              <a:spAutoFit/>
            </a:bodyPr>
            <a:lstStyle/>
            <a:p>
              <a:pPr algn="l">
                <a:lnSpc>
                  <a:spcPts val="3643"/>
                </a:lnSpc>
              </a:pPr>
              <a:r>
                <a:rPr lang="en-US" sz="2640" spc="258">
                  <a:solidFill>
                    <a:srgbClr val="231F20"/>
                  </a:solidFill>
                  <a:latin typeface="DM Sans"/>
                  <a:ea typeface="DM Sans"/>
                  <a:cs typeface="DM Sans"/>
                  <a:sym typeface="DM Sans"/>
                </a:rPr>
                <a:t>+ Mua hoặc thuê điện thoại tạm thời.</a:t>
              </a:r>
            </a:p>
            <a:p>
              <a:pPr algn="l">
                <a:lnSpc>
                  <a:spcPts val="3643"/>
                </a:lnSpc>
              </a:pPr>
              <a:endParaRPr lang="en-US" sz="2640" spc="258">
                <a:solidFill>
                  <a:srgbClr val="231F20"/>
                </a:solidFill>
                <a:latin typeface="DM Sans"/>
                <a:ea typeface="DM Sans"/>
                <a:cs typeface="DM Sans"/>
                <a:sym typeface="DM Sans"/>
              </a:endParaRPr>
            </a:p>
            <a:p>
              <a:pPr algn="l">
                <a:lnSpc>
                  <a:spcPts val="3643"/>
                </a:lnSpc>
              </a:pPr>
              <a:r>
                <a:rPr lang="en-US" sz="2640" spc="258">
                  <a:solidFill>
                    <a:srgbClr val="231F20"/>
                  </a:solidFill>
                  <a:latin typeface="DM Sans"/>
                  <a:ea typeface="DM Sans"/>
                  <a:cs typeface="DM Sans"/>
                  <a:sym typeface="DM Sans"/>
                </a:rPr>
                <a:t>+ Sử dụng số điện thoại tạm thời cho các giao tiếp nhạy cảm.</a:t>
              </a:r>
            </a:p>
            <a:p>
              <a:pPr algn="l">
                <a:lnSpc>
                  <a:spcPts val="3643"/>
                </a:lnSpc>
              </a:pPr>
              <a:endParaRPr lang="en-US" sz="2640" spc="258">
                <a:solidFill>
                  <a:srgbClr val="231F20"/>
                </a:solidFill>
                <a:latin typeface="DM Sans"/>
                <a:ea typeface="DM Sans"/>
                <a:cs typeface="DM Sans"/>
                <a:sym typeface="DM Sans"/>
              </a:endParaRPr>
            </a:p>
            <a:p>
              <a:pPr algn="l">
                <a:lnSpc>
                  <a:spcPts val="3643"/>
                </a:lnSpc>
              </a:pPr>
              <a:r>
                <a:rPr lang="en-US" sz="2640" spc="258">
                  <a:solidFill>
                    <a:srgbClr val="231F20"/>
                  </a:solidFill>
                  <a:latin typeface="DM Sans"/>
                  <a:ea typeface="DM Sans"/>
                  <a:cs typeface="DM Sans"/>
                  <a:sym typeface="DM Sans"/>
                </a:rPr>
                <a:t>+ Gửi tin nhắn tự hủy cho thông tin nhạy cảm.</a:t>
              </a:r>
            </a:p>
          </p:txBody>
        </p:sp>
      </p:grpSp>
      <p:grpSp>
        <p:nvGrpSpPr>
          <p:cNvPr id="8" name="Group 8"/>
          <p:cNvGrpSpPr/>
          <p:nvPr/>
        </p:nvGrpSpPr>
        <p:grpSpPr>
          <a:xfrm>
            <a:off x="1028700" y="5202298"/>
            <a:ext cx="15572353" cy="3092331"/>
            <a:chOff x="0" y="0"/>
            <a:chExt cx="20763138" cy="4123108"/>
          </a:xfrm>
        </p:grpSpPr>
        <p:sp>
          <p:nvSpPr>
            <p:cNvPr id="9" name="TextBox 9"/>
            <p:cNvSpPr txBox="1"/>
            <p:nvPr/>
          </p:nvSpPr>
          <p:spPr>
            <a:xfrm>
              <a:off x="0" y="-57150"/>
              <a:ext cx="19885475" cy="2279447"/>
            </a:xfrm>
            <a:prstGeom prst="rect">
              <a:avLst/>
            </a:prstGeom>
          </p:spPr>
          <p:txBody>
            <a:bodyPr lIns="0" tIns="0" rIns="0" bIns="0" rtlCol="0" anchor="t">
              <a:spAutoFit/>
            </a:bodyPr>
            <a:lstStyle/>
            <a:p>
              <a:pPr marL="721102" lvl="1" indent="-360551" algn="l">
                <a:lnSpc>
                  <a:spcPts val="4609"/>
                </a:lnSpc>
                <a:buFont typeface="Arial"/>
                <a:buChar char="•"/>
              </a:pPr>
              <a:r>
                <a:rPr lang="en-US" sz="3339" b="1" spc="327">
                  <a:solidFill>
                    <a:srgbClr val="231F20"/>
                  </a:solidFill>
                  <a:latin typeface="DM Sans Bold"/>
                  <a:ea typeface="DM Sans Bold"/>
                  <a:cs typeface="DM Sans Bold"/>
                  <a:sym typeface="DM Sans Bold"/>
                </a:rPr>
                <a:t>Bất lợi : </a:t>
              </a:r>
            </a:p>
            <a:p>
              <a:pPr algn="l">
                <a:lnSpc>
                  <a:spcPts val="4609"/>
                </a:lnSpc>
              </a:pPr>
              <a:endParaRPr lang="en-US" sz="3339" b="1" spc="327">
                <a:solidFill>
                  <a:srgbClr val="231F20"/>
                </a:solidFill>
                <a:latin typeface="DM Sans Bold"/>
                <a:ea typeface="DM Sans Bold"/>
                <a:cs typeface="DM Sans Bold"/>
                <a:sym typeface="DM Sans Bold"/>
              </a:endParaRPr>
            </a:p>
            <a:p>
              <a:pPr algn="l">
                <a:lnSpc>
                  <a:spcPts val="4609"/>
                </a:lnSpc>
              </a:pPr>
              <a:endParaRPr lang="en-US" sz="3339" b="1" spc="327">
                <a:solidFill>
                  <a:srgbClr val="231F20"/>
                </a:solidFill>
                <a:latin typeface="DM Sans Bold"/>
                <a:ea typeface="DM Sans Bold"/>
                <a:cs typeface="DM Sans Bold"/>
                <a:sym typeface="DM Sans Bold"/>
              </a:endParaRPr>
            </a:p>
          </p:txBody>
        </p:sp>
        <p:sp>
          <p:nvSpPr>
            <p:cNvPr id="10" name="TextBox 10"/>
            <p:cNvSpPr txBox="1"/>
            <p:nvPr/>
          </p:nvSpPr>
          <p:spPr>
            <a:xfrm>
              <a:off x="877662" y="1117475"/>
              <a:ext cx="19885475" cy="3005633"/>
            </a:xfrm>
            <a:prstGeom prst="rect">
              <a:avLst/>
            </a:prstGeom>
          </p:spPr>
          <p:txBody>
            <a:bodyPr lIns="0" tIns="0" rIns="0" bIns="0" rtlCol="0" anchor="t">
              <a:spAutoFit/>
            </a:bodyPr>
            <a:lstStyle/>
            <a:p>
              <a:pPr algn="l">
                <a:lnSpc>
                  <a:spcPts val="3643"/>
                </a:lnSpc>
              </a:pPr>
              <a:r>
                <a:rPr lang="en-US" sz="2640" spc="258">
                  <a:solidFill>
                    <a:srgbClr val="231F20"/>
                  </a:solidFill>
                  <a:latin typeface="DM Sans"/>
                  <a:ea typeface="DM Sans"/>
                  <a:cs typeface="DM Sans"/>
                  <a:sym typeface="DM Sans"/>
                </a:rPr>
                <a:t>+ Sử dụng điện thoại tạm thời có thể gây nghi ngờ.</a:t>
              </a:r>
            </a:p>
            <a:p>
              <a:pPr algn="l">
                <a:lnSpc>
                  <a:spcPts val="3643"/>
                </a:lnSpc>
              </a:pPr>
              <a:endParaRPr lang="en-US" sz="2640" spc="258">
                <a:solidFill>
                  <a:srgbClr val="231F20"/>
                </a:solidFill>
                <a:latin typeface="DM Sans"/>
                <a:ea typeface="DM Sans"/>
                <a:cs typeface="DM Sans"/>
                <a:sym typeface="DM Sans"/>
              </a:endParaRPr>
            </a:p>
            <a:p>
              <a:pPr algn="l">
                <a:lnSpc>
                  <a:spcPts val="3643"/>
                </a:lnSpc>
              </a:pPr>
              <a:r>
                <a:rPr lang="en-US" sz="2640" spc="258">
                  <a:solidFill>
                    <a:srgbClr val="231F20"/>
                  </a:solidFill>
                  <a:latin typeface="DM Sans"/>
                  <a:ea typeface="DM Sans"/>
                  <a:cs typeface="DM Sans"/>
                  <a:sym typeface="DM Sans"/>
                </a:rPr>
                <a:t>+ Tin nhắn tự hủy có thể không đảm bảo an toàn nếu không sử dụng ứng dụng đáng tin cậy.</a:t>
              </a:r>
            </a:p>
            <a:p>
              <a:pPr algn="l">
                <a:lnSpc>
                  <a:spcPts val="3643"/>
                </a:lnSpc>
              </a:pPr>
              <a:endParaRPr lang="en-US" sz="2640" spc="258">
                <a:solidFill>
                  <a:srgbClr val="231F20"/>
                </a:solidFill>
                <a:latin typeface="DM Sans"/>
                <a:ea typeface="DM Sans"/>
                <a:cs typeface="DM Sans"/>
                <a:sym typeface="DM Sans"/>
              </a:endParaRPr>
            </a:p>
          </p:txBody>
        </p:sp>
      </p:grpSp>
      <p:sp>
        <p:nvSpPr>
          <p:cNvPr id="11" name="Freeform 11"/>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15678233" y="8178072"/>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309528" y="485690"/>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4D. JAILBREAK VÀ QUYỀN ROOT (PHONE ROOTING AND JAILBREAKING) :</a:t>
            </a:r>
          </a:p>
        </p:txBody>
      </p:sp>
      <p:grpSp>
        <p:nvGrpSpPr>
          <p:cNvPr id="5" name="Group 5"/>
          <p:cNvGrpSpPr/>
          <p:nvPr/>
        </p:nvGrpSpPr>
        <p:grpSpPr>
          <a:xfrm>
            <a:off x="1028700" y="4254559"/>
            <a:ext cx="15572353" cy="1720731"/>
            <a:chOff x="0" y="0"/>
            <a:chExt cx="20763138" cy="2294308"/>
          </a:xfrm>
        </p:grpSpPr>
        <p:sp>
          <p:nvSpPr>
            <p:cNvPr id="6" name="TextBox 6"/>
            <p:cNvSpPr txBox="1"/>
            <p:nvPr/>
          </p:nvSpPr>
          <p:spPr>
            <a:xfrm>
              <a:off x="0" y="-57150"/>
              <a:ext cx="19885475" cy="2279447"/>
            </a:xfrm>
            <a:prstGeom prst="rect">
              <a:avLst/>
            </a:prstGeom>
          </p:spPr>
          <p:txBody>
            <a:bodyPr lIns="0" tIns="0" rIns="0" bIns="0" rtlCol="0" anchor="t">
              <a:spAutoFit/>
            </a:bodyPr>
            <a:lstStyle/>
            <a:p>
              <a:pPr marL="721102" lvl="1" indent="-360551" algn="l">
                <a:lnSpc>
                  <a:spcPts val="4609"/>
                </a:lnSpc>
                <a:buFont typeface="Arial"/>
                <a:buChar char="•"/>
              </a:pPr>
              <a:r>
                <a:rPr lang="en-US" sz="3339" b="1" spc="327">
                  <a:solidFill>
                    <a:srgbClr val="231F20"/>
                  </a:solidFill>
                  <a:latin typeface="DM Sans Bold"/>
                  <a:ea typeface="DM Sans Bold"/>
                  <a:cs typeface="DM Sans Bold"/>
                  <a:sym typeface="DM Sans Bold"/>
                </a:rPr>
                <a:t>Công cụ : </a:t>
              </a:r>
            </a:p>
            <a:p>
              <a:pPr algn="l">
                <a:lnSpc>
                  <a:spcPts val="4609"/>
                </a:lnSpc>
              </a:pPr>
              <a:endParaRPr lang="en-US" sz="3339" b="1" spc="327">
                <a:solidFill>
                  <a:srgbClr val="231F20"/>
                </a:solidFill>
                <a:latin typeface="DM Sans Bold"/>
                <a:ea typeface="DM Sans Bold"/>
                <a:cs typeface="DM Sans Bold"/>
                <a:sym typeface="DM Sans Bold"/>
              </a:endParaRPr>
            </a:p>
            <a:p>
              <a:pPr algn="l">
                <a:lnSpc>
                  <a:spcPts val="4609"/>
                </a:lnSpc>
              </a:pPr>
              <a:endParaRPr lang="en-US" sz="3339" b="1" spc="327">
                <a:solidFill>
                  <a:srgbClr val="231F20"/>
                </a:solidFill>
                <a:latin typeface="DM Sans Bold"/>
                <a:ea typeface="DM Sans Bold"/>
                <a:cs typeface="DM Sans Bold"/>
                <a:sym typeface="DM Sans Bold"/>
              </a:endParaRPr>
            </a:p>
          </p:txBody>
        </p:sp>
        <p:sp>
          <p:nvSpPr>
            <p:cNvPr id="7" name="TextBox 7"/>
            <p:cNvSpPr txBox="1"/>
            <p:nvPr/>
          </p:nvSpPr>
          <p:spPr>
            <a:xfrm>
              <a:off x="877662" y="1117475"/>
              <a:ext cx="19885475" cy="1176833"/>
            </a:xfrm>
            <a:prstGeom prst="rect">
              <a:avLst/>
            </a:prstGeom>
          </p:spPr>
          <p:txBody>
            <a:bodyPr lIns="0" tIns="0" rIns="0" bIns="0" rtlCol="0" anchor="t">
              <a:spAutoFit/>
            </a:bodyPr>
            <a:lstStyle/>
            <a:p>
              <a:pPr algn="l">
                <a:lnSpc>
                  <a:spcPts val="3643"/>
                </a:lnSpc>
              </a:pPr>
              <a:r>
                <a:rPr lang="en-US" sz="2640" spc="258">
                  <a:solidFill>
                    <a:srgbClr val="231F20"/>
                  </a:solidFill>
                  <a:latin typeface="DM Sans"/>
                  <a:ea typeface="DM Sans"/>
                  <a:cs typeface="DM Sans"/>
                  <a:sym typeface="DM Sans"/>
                </a:rPr>
                <a:t>+ Jailbreak tools (Như Cydia, Unc0ver): Dùng để jailbreak iOS.</a:t>
              </a:r>
            </a:p>
            <a:p>
              <a:pPr algn="l">
                <a:lnSpc>
                  <a:spcPts val="3643"/>
                </a:lnSpc>
              </a:pPr>
              <a:r>
                <a:rPr lang="en-US" sz="2640" spc="258">
                  <a:solidFill>
                    <a:srgbClr val="231F20"/>
                  </a:solidFill>
                  <a:latin typeface="DM Sans"/>
                  <a:ea typeface="DM Sans"/>
                  <a:cs typeface="DM Sans"/>
                  <a:sym typeface="DM Sans"/>
                </a:rPr>
                <a:t>+ Rooting tools (Như Magisk, SuperSU): Dùng để root Android.</a:t>
              </a:r>
            </a:p>
          </p:txBody>
        </p:sp>
      </p:grpSp>
      <p:grpSp>
        <p:nvGrpSpPr>
          <p:cNvPr id="8" name="Group 8"/>
          <p:cNvGrpSpPr/>
          <p:nvPr/>
        </p:nvGrpSpPr>
        <p:grpSpPr>
          <a:xfrm>
            <a:off x="1028700" y="1629868"/>
            <a:ext cx="15572353" cy="2167643"/>
            <a:chOff x="0" y="0"/>
            <a:chExt cx="20763138" cy="2890190"/>
          </a:xfrm>
        </p:grpSpPr>
        <p:sp>
          <p:nvSpPr>
            <p:cNvPr id="9" name="TextBox 9"/>
            <p:cNvSpPr txBox="1"/>
            <p:nvPr/>
          </p:nvSpPr>
          <p:spPr>
            <a:xfrm>
              <a:off x="0" y="-57150"/>
              <a:ext cx="19885475" cy="1504747"/>
            </a:xfrm>
            <a:prstGeom prst="rect">
              <a:avLst/>
            </a:prstGeom>
          </p:spPr>
          <p:txBody>
            <a:bodyPr lIns="0" tIns="0" rIns="0" bIns="0" rtlCol="0" anchor="t">
              <a:spAutoFit/>
            </a:bodyPr>
            <a:lstStyle/>
            <a:p>
              <a:pPr marL="721102" lvl="1" indent="-360551" algn="l">
                <a:lnSpc>
                  <a:spcPts val="4609"/>
                </a:lnSpc>
                <a:buFont typeface="Arial"/>
                <a:buChar char="•"/>
              </a:pPr>
              <a:r>
                <a:rPr lang="en-US" sz="3339" b="1" spc="327">
                  <a:solidFill>
                    <a:srgbClr val="231F20"/>
                  </a:solidFill>
                  <a:latin typeface="DM Sans Bold"/>
                  <a:ea typeface="DM Sans Bold"/>
                  <a:cs typeface="DM Sans Bold"/>
                  <a:sym typeface="DM Sans Bold"/>
                </a:rPr>
                <a:t>Mô tả :</a:t>
              </a:r>
            </a:p>
            <a:p>
              <a:pPr algn="l">
                <a:lnSpc>
                  <a:spcPts val="4609"/>
                </a:lnSpc>
              </a:pPr>
              <a:endParaRPr lang="en-US" sz="3339" b="1" spc="327">
                <a:solidFill>
                  <a:srgbClr val="231F20"/>
                </a:solidFill>
                <a:latin typeface="DM Sans Bold"/>
                <a:ea typeface="DM Sans Bold"/>
                <a:cs typeface="DM Sans Bold"/>
                <a:sym typeface="DM Sans Bold"/>
              </a:endParaRPr>
            </a:p>
          </p:txBody>
        </p:sp>
        <p:sp>
          <p:nvSpPr>
            <p:cNvPr id="10" name="TextBox 10"/>
            <p:cNvSpPr txBox="1"/>
            <p:nvPr/>
          </p:nvSpPr>
          <p:spPr>
            <a:xfrm>
              <a:off x="877662" y="1103758"/>
              <a:ext cx="19885475" cy="1786433"/>
            </a:xfrm>
            <a:prstGeom prst="rect">
              <a:avLst/>
            </a:prstGeom>
          </p:spPr>
          <p:txBody>
            <a:bodyPr lIns="0" tIns="0" rIns="0" bIns="0" rtlCol="0" anchor="t">
              <a:spAutoFit/>
            </a:bodyPr>
            <a:lstStyle/>
            <a:p>
              <a:pPr algn="l">
                <a:lnSpc>
                  <a:spcPts val="3643"/>
                </a:lnSpc>
              </a:pPr>
              <a:r>
                <a:rPr lang="en-US" sz="2640" spc="258">
                  <a:solidFill>
                    <a:srgbClr val="231F20"/>
                  </a:solidFill>
                  <a:latin typeface="DM Sans"/>
                  <a:ea typeface="DM Sans"/>
                  <a:cs typeface="DM Sans"/>
                  <a:sym typeface="DM Sans"/>
                </a:rPr>
                <a:t>+ Việc root thiết bị sẽ cấp cho người dùng đặc quyền quản trị (root), cho phép sửa đổi hệ điều hành và truy cập vào các khu vực thường bị hạn chế của hệ thống tệp giúp tăng cường quyền kiểm soát trên thiết bị.</a:t>
              </a:r>
            </a:p>
          </p:txBody>
        </p:sp>
      </p:grpSp>
      <p:sp>
        <p:nvSpPr>
          <p:cNvPr id="11" name="Freeform 11"/>
          <p:cNvSpPr/>
          <p:nvPr/>
        </p:nvSpPr>
        <p:spPr>
          <a:xfrm>
            <a:off x="-4134656" y="-1882439"/>
            <a:ext cx="4764218" cy="4888657"/>
          </a:xfrm>
          <a:custGeom>
            <a:avLst/>
            <a:gdLst/>
            <a:ahLst/>
            <a:cxnLst/>
            <a:rect l="l" t="t" r="r" b="b"/>
            <a:pathLst>
              <a:path w="4764218" h="4888657">
                <a:moveTo>
                  <a:pt x="0" y="0"/>
                </a:moveTo>
                <a:lnTo>
                  <a:pt x="4764218" y="0"/>
                </a:lnTo>
                <a:lnTo>
                  <a:pt x="4764218" y="4888657"/>
                </a:lnTo>
                <a:lnTo>
                  <a:pt x="0" y="488865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12" name="Group 12"/>
          <p:cNvGrpSpPr/>
          <p:nvPr/>
        </p:nvGrpSpPr>
        <p:grpSpPr>
          <a:xfrm>
            <a:off x="1028700" y="6432491"/>
            <a:ext cx="15572353" cy="2635131"/>
            <a:chOff x="0" y="0"/>
            <a:chExt cx="20763138" cy="3513508"/>
          </a:xfrm>
        </p:grpSpPr>
        <p:sp>
          <p:nvSpPr>
            <p:cNvPr id="13" name="TextBox 13"/>
            <p:cNvSpPr txBox="1"/>
            <p:nvPr/>
          </p:nvSpPr>
          <p:spPr>
            <a:xfrm>
              <a:off x="0" y="-57150"/>
              <a:ext cx="19885475" cy="2279447"/>
            </a:xfrm>
            <a:prstGeom prst="rect">
              <a:avLst/>
            </a:prstGeom>
          </p:spPr>
          <p:txBody>
            <a:bodyPr lIns="0" tIns="0" rIns="0" bIns="0" rtlCol="0" anchor="t">
              <a:spAutoFit/>
            </a:bodyPr>
            <a:lstStyle/>
            <a:p>
              <a:pPr marL="721102" lvl="1" indent="-360551" algn="l">
                <a:lnSpc>
                  <a:spcPts val="4609"/>
                </a:lnSpc>
                <a:buFont typeface="Arial"/>
                <a:buChar char="•"/>
              </a:pPr>
              <a:r>
                <a:rPr lang="en-US" sz="3339" b="1" spc="327">
                  <a:solidFill>
                    <a:srgbClr val="231F20"/>
                  </a:solidFill>
                  <a:latin typeface="DM Sans Bold"/>
                  <a:ea typeface="DM Sans Bold"/>
                  <a:cs typeface="DM Sans Bold"/>
                  <a:sym typeface="DM Sans Bold"/>
                </a:rPr>
                <a:t>Bất lợi : </a:t>
              </a:r>
            </a:p>
            <a:p>
              <a:pPr algn="l">
                <a:lnSpc>
                  <a:spcPts val="4609"/>
                </a:lnSpc>
              </a:pPr>
              <a:endParaRPr lang="en-US" sz="3339" b="1" spc="327">
                <a:solidFill>
                  <a:srgbClr val="231F20"/>
                </a:solidFill>
                <a:latin typeface="DM Sans Bold"/>
                <a:ea typeface="DM Sans Bold"/>
                <a:cs typeface="DM Sans Bold"/>
                <a:sym typeface="DM Sans Bold"/>
              </a:endParaRPr>
            </a:p>
            <a:p>
              <a:pPr algn="l">
                <a:lnSpc>
                  <a:spcPts val="4609"/>
                </a:lnSpc>
              </a:pPr>
              <a:endParaRPr lang="en-US" sz="3339" b="1" spc="327">
                <a:solidFill>
                  <a:srgbClr val="231F20"/>
                </a:solidFill>
                <a:latin typeface="DM Sans Bold"/>
                <a:ea typeface="DM Sans Bold"/>
                <a:cs typeface="DM Sans Bold"/>
                <a:sym typeface="DM Sans Bold"/>
              </a:endParaRPr>
            </a:p>
          </p:txBody>
        </p:sp>
        <p:sp>
          <p:nvSpPr>
            <p:cNvPr id="14" name="TextBox 14"/>
            <p:cNvSpPr txBox="1"/>
            <p:nvPr/>
          </p:nvSpPr>
          <p:spPr>
            <a:xfrm>
              <a:off x="877662" y="1117475"/>
              <a:ext cx="19885475" cy="2396033"/>
            </a:xfrm>
            <a:prstGeom prst="rect">
              <a:avLst/>
            </a:prstGeom>
          </p:spPr>
          <p:txBody>
            <a:bodyPr lIns="0" tIns="0" rIns="0" bIns="0" rtlCol="0" anchor="t">
              <a:spAutoFit/>
            </a:bodyPr>
            <a:lstStyle/>
            <a:p>
              <a:pPr algn="l">
                <a:lnSpc>
                  <a:spcPts val="3643"/>
                </a:lnSpc>
              </a:pPr>
              <a:r>
                <a:rPr lang="en-US" sz="2640" spc="258">
                  <a:solidFill>
                    <a:srgbClr val="231F20"/>
                  </a:solidFill>
                  <a:latin typeface="DM Sans"/>
                  <a:ea typeface="DM Sans"/>
                  <a:cs typeface="DM Sans"/>
                  <a:sym typeface="DM Sans"/>
                </a:rPr>
                <a:t>+ Mất bảo hành thiết bị.</a:t>
              </a:r>
            </a:p>
            <a:p>
              <a:pPr algn="l">
                <a:lnSpc>
                  <a:spcPts val="3643"/>
                </a:lnSpc>
              </a:pPr>
              <a:r>
                <a:rPr lang="en-US" sz="2640" spc="258">
                  <a:solidFill>
                    <a:srgbClr val="231F20"/>
                  </a:solidFill>
                  <a:latin typeface="DM Sans"/>
                  <a:ea typeface="DM Sans"/>
                  <a:cs typeface="DM Sans"/>
                  <a:sym typeface="DM Sans"/>
                </a:rPr>
                <a:t>+ Một số ứng dụng hoặc tính năng có thể không hoạt động đúng cách trên thiết bị đã bẻ khóa/root.</a:t>
              </a:r>
            </a:p>
            <a:p>
              <a:pPr algn="l">
                <a:lnSpc>
                  <a:spcPts val="3643"/>
                </a:lnSpc>
              </a:pPr>
              <a:r>
                <a:rPr lang="en-US" sz="2640" spc="258">
                  <a:solidFill>
                    <a:srgbClr val="231F20"/>
                  </a:solidFill>
                  <a:latin typeface="DM Sans"/>
                  <a:ea typeface="DM Sans"/>
                  <a:cs typeface="DM Sans"/>
                  <a:sym typeface="DM Sans"/>
                </a:rPr>
                <a:t>+ Tăng rủi ro bảo mật và khả năng bị tấn công.</a:t>
              </a:r>
            </a:p>
          </p:txBody>
        </p:sp>
      </p:gr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2934703" y="3325454"/>
            <a:ext cx="12418594" cy="3464642"/>
          </a:xfrm>
          <a:prstGeom prst="rect">
            <a:avLst/>
          </a:prstGeom>
        </p:spPr>
        <p:txBody>
          <a:bodyPr lIns="0" tIns="0" rIns="0" bIns="0" rtlCol="0" anchor="t">
            <a:spAutoFit/>
          </a:bodyPr>
          <a:lstStyle/>
          <a:p>
            <a:pPr algn="l">
              <a:lnSpc>
                <a:spcPts val="13948"/>
              </a:lnSpc>
            </a:pPr>
            <a:r>
              <a:rPr lang="en-US" sz="10107" b="1" spc="990">
                <a:solidFill>
                  <a:srgbClr val="FFFFFF"/>
                </a:solidFill>
                <a:latin typeface="Oswald Bold"/>
                <a:ea typeface="Oswald Bold"/>
                <a:cs typeface="Oswald Bold"/>
                <a:sym typeface="Oswald Bold"/>
              </a:rPr>
              <a:t>IV. CHỐNG PHÁP CHỨNG BỘ NHỚ</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7973409" y="1867051"/>
            <a:ext cx="9728879" cy="5474267"/>
          </a:xfrm>
          <a:custGeom>
            <a:avLst/>
            <a:gdLst/>
            <a:ahLst/>
            <a:cxnLst/>
            <a:rect l="l" t="t" r="r" b="b"/>
            <a:pathLst>
              <a:path w="9728879" h="5474267">
                <a:moveTo>
                  <a:pt x="0" y="0"/>
                </a:moveTo>
                <a:lnTo>
                  <a:pt x="9728878" y="0"/>
                </a:lnTo>
                <a:lnTo>
                  <a:pt x="9728878" y="5474267"/>
                </a:lnTo>
                <a:lnTo>
                  <a:pt x="0" y="5474267"/>
                </a:lnTo>
                <a:lnTo>
                  <a:pt x="0" y="0"/>
                </a:lnTo>
                <a:close/>
              </a:path>
            </a:pathLst>
          </a:custGeom>
          <a:blipFill>
            <a:blip r:embed="rId5"/>
            <a:stretch>
              <a:fillRect/>
            </a:stretch>
          </a:blipFill>
        </p:spPr>
      </p:sp>
      <p:sp>
        <p:nvSpPr>
          <p:cNvPr id="5" name="TextBox 5"/>
          <p:cNvSpPr txBox="1"/>
          <p:nvPr/>
        </p:nvSpPr>
        <p:spPr>
          <a:xfrm>
            <a:off x="309528" y="485690"/>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1. GIỚI THIỆU :</a:t>
            </a:r>
          </a:p>
        </p:txBody>
      </p:sp>
      <p:sp>
        <p:nvSpPr>
          <p:cNvPr id="6" name="TextBox 6"/>
          <p:cNvSpPr txBox="1"/>
          <p:nvPr/>
        </p:nvSpPr>
        <p:spPr>
          <a:xfrm>
            <a:off x="757985" y="2102863"/>
            <a:ext cx="6226630" cy="4575838"/>
          </a:xfrm>
          <a:prstGeom prst="rect">
            <a:avLst/>
          </a:prstGeom>
        </p:spPr>
        <p:txBody>
          <a:bodyPr lIns="0" tIns="0" rIns="0" bIns="0" rtlCol="0" anchor="t">
            <a:spAutoFit/>
          </a:bodyPr>
          <a:lstStyle/>
          <a:p>
            <a:pPr algn="l">
              <a:lnSpc>
                <a:spcPts val="3649"/>
              </a:lnSpc>
            </a:pPr>
            <a:r>
              <a:rPr lang="en-US" sz="2644" spc="259">
                <a:solidFill>
                  <a:srgbClr val="231F20"/>
                </a:solidFill>
                <a:latin typeface="DM Sans"/>
                <a:ea typeface="DM Sans"/>
                <a:cs typeface="DM Sans"/>
                <a:sym typeface="DM Sans"/>
              </a:rPr>
              <a:t>- Là kỹ thuật điều tra máy tính bằng việc ghi lại bộ nhớ RAM của hệ thống thời điểm có dấu hiệu nghi ngờ, hoặc đang bị tấn công để tiến hành điều tra, giúp cho việc xác định nguyên nhân cũng như các hành vi đã xảy ra trên hệ thống, cung cấp các chứng cứ phục vụ cho việc xử lý tội phạm.</a:t>
            </a:r>
          </a:p>
          <a:p>
            <a:pPr algn="l">
              <a:lnSpc>
                <a:spcPts val="3649"/>
              </a:lnSpc>
            </a:pPr>
            <a:endParaRPr lang="en-US" sz="2644" spc="259">
              <a:solidFill>
                <a:srgbClr val="231F20"/>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309528" y="485690"/>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2. TẦM QUAN TRỌNG :</a:t>
            </a:r>
          </a:p>
        </p:txBody>
      </p:sp>
      <p:sp>
        <p:nvSpPr>
          <p:cNvPr id="5" name="TextBox 5"/>
          <p:cNvSpPr txBox="1"/>
          <p:nvPr/>
        </p:nvSpPr>
        <p:spPr>
          <a:xfrm>
            <a:off x="1028700" y="2004421"/>
            <a:ext cx="15824692" cy="5035657"/>
          </a:xfrm>
          <a:prstGeom prst="rect">
            <a:avLst/>
          </a:prstGeom>
        </p:spPr>
        <p:txBody>
          <a:bodyPr lIns="0" tIns="0" rIns="0" bIns="0" rtlCol="0" anchor="t">
            <a:spAutoFit/>
          </a:bodyPr>
          <a:lstStyle/>
          <a:p>
            <a:pPr marL="570972" lvl="1" indent="-285486" algn="l">
              <a:lnSpc>
                <a:spcPts val="3649"/>
              </a:lnSpc>
              <a:buFont typeface="Arial"/>
              <a:buChar char="•"/>
            </a:pPr>
            <a:r>
              <a:rPr lang="en-US" sz="2644" spc="259">
                <a:solidFill>
                  <a:srgbClr val="231F20"/>
                </a:solidFill>
                <a:latin typeface="DM Sans"/>
                <a:ea typeface="DM Sans"/>
                <a:cs typeface="DM Sans"/>
                <a:sym typeface="DM Sans"/>
              </a:rPr>
              <a:t>Khác với phương pháp điều tra đĩa truyền thống gặp khó khăn trong việc truy cập dữ liệu đã mã hóa, pháp chứng bộ nhớ có thể khôi phục khóa mã hóa và mật khẩu được lưu trữ trong RAM, giúp truy cập thông tin quan trọng dễ dàng hơn.</a:t>
            </a:r>
          </a:p>
          <a:p>
            <a:pPr algn="l">
              <a:lnSpc>
                <a:spcPts val="3649"/>
              </a:lnSpc>
            </a:pPr>
            <a:endParaRPr lang="en-US" sz="2644" spc="259">
              <a:solidFill>
                <a:srgbClr val="231F20"/>
              </a:solidFill>
              <a:latin typeface="DM Sans"/>
              <a:ea typeface="DM Sans"/>
              <a:cs typeface="DM Sans"/>
              <a:sym typeface="DM Sans"/>
            </a:endParaRPr>
          </a:p>
          <a:p>
            <a:pPr marL="570972" lvl="1" indent="-285486" algn="l">
              <a:lnSpc>
                <a:spcPts val="3649"/>
              </a:lnSpc>
              <a:buFont typeface="Arial"/>
              <a:buChar char="•"/>
            </a:pPr>
            <a:r>
              <a:rPr lang="en-US" sz="2644" spc="259">
                <a:solidFill>
                  <a:srgbClr val="231F20"/>
                </a:solidFill>
                <a:latin typeface="DM Sans"/>
                <a:ea typeface="DM Sans"/>
                <a:cs typeface="DM Sans"/>
                <a:sym typeface="DM Sans"/>
              </a:rPr>
              <a:t>Pháp chứng bộ nhớ cho phép các nhà điều tra xem xét các tiến trình đang chạy, từ đó phát hiện các ứng dụng đang được sử dụng trong thời gian tấn công và dữ liệu ẩn trong bộ nhớ. </a:t>
            </a:r>
          </a:p>
          <a:p>
            <a:pPr algn="l">
              <a:lnSpc>
                <a:spcPts val="3649"/>
              </a:lnSpc>
            </a:pPr>
            <a:endParaRPr lang="en-US" sz="2644" spc="259">
              <a:solidFill>
                <a:srgbClr val="231F20"/>
              </a:solidFill>
              <a:latin typeface="DM Sans"/>
              <a:ea typeface="DM Sans"/>
              <a:cs typeface="DM Sans"/>
              <a:sym typeface="DM Sans"/>
            </a:endParaRPr>
          </a:p>
          <a:p>
            <a:pPr marL="570972" lvl="1" indent="-285486" algn="l">
              <a:lnSpc>
                <a:spcPts val="3649"/>
              </a:lnSpc>
              <a:buFont typeface="Arial"/>
              <a:buChar char="•"/>
            </a:pPr>
            <a:r>
              <a:rPr lang="en-US" sz="2644" spc="259">
                <a:solidFill>
                  <a:srgbClr val="231F20"/>
                </a:solidFill>
                <a:latin typeface="DM Sans"/>
                <a:ea typeface="DM Sans"/>
                <a:cs typeface="DM Sans"/>
                <a:sym typeface="DM Sans"/>
              </a:rPr>
              <a:t>Phương pháp này cung cấp cái nhìn chi tiết và chính xác nhất về những gì đang diễn ra trên hệ thống tại thời điểm bị tấn công, khắc phục các hạn chế của các phương pháp truyền thống.</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sp>
        <p:nvSpPr>
          <p:cNvPr id="3" name="Freeform 3"/>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309528" y="485690"/>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3. THÁCH THỨC :</a:t>
            </a:r>
          </a:p>
        </p:txBody>
      </p:sp>
      <p:sp>
        <p:nvSpPr>
          <p:cNvPr id="5" name="TextBox 5"/>
          <p:cNvSpPr txBox="1"/>
          <p:nvPr/>
        </p:nvSpPr>
        <p:spPr>
          <a:xfrm>
            <a:off x="1028700" y="2004421"/>
            <a:ext cx="15209431" cy="3196380"/>
          </a:xfrm>
          <a:prstGeom prst="rect">
            <a:avLst/>
          </a:prstGeom>
        </p:spPr>
        <p:txBody>
          <a:bodyPr lIns="0" tIns="0" rIns="0" bIns="0" rtlCol="0" anchor="t">
            <a:spAutoFit/>
          </a:bodyPr>
          <a:lstStyle/>
          <a:p>
            <a:pPr marL="570972" lvl="1" indent="-285486" algn="l">
              <a:lnSpc>
                <a:spcPts val="3649"/>
              </a:lnSpc>
              <a:buFont typeface="Arial"/>
              <a:buChar char="•"/>
            </a:pPr>
            <a:r>
              <a:rPr lang="en-US" sz="2644" spc="259">
                <a:solidFill>
                  <a:srgbClr val="231F20"/>
                </a:solidFill>
                <a:latin typeface="DM Sans"/>
                <a:ea typeface="DM Sans"/>
                <a:cs typeface="DM Sans"/>
                <a:sym typeface="DM Sans"/>
              </a:rPr>
              <a:t>Tính tạm thời của dữ liệu.</a:t>
            </a:r>
          </a:p>
          <a:p>
            <a:pPr algn="l">
              <a:lnSpc>
                <a:spcPts val="3649"/>
              </a:lnSpc>
            </a:pPr>
            <a:endParaRPr lang="en-US" sz="2644" spc="259">
              <a:solidFill>
                <a:srgbClr val="231F20"/>
              </a:solidFill>
              <a:latin typeface="DM Sans"/>
              <a:ea typeface="DM Sans"/>
              <a:cs typeface="DM Sans"/>
              <a:sym typeface="DM Sans"/>
            </a:endParaRPr>
          </a:p>
          <a:p>
            <a:pPr marL="570972" lvl="1" indent="-285486" algn="l">
              <a:lnSpc>
                <a:spcPts val="3649"/>
              </a:lnSpc>
              <a:buFont typeface="Arial"/>
              <a:buChar char="•"/>
            </a:pPr>
            <a:r>
              <a:rPr lang="en-US" sz="2644" spc="259">
                <a:solidFill>
                  <a:srgbClr val="231F20"/>
                </a:solidFill>
                <a:latin typeface="DM Sans"/>
                <a:ea typeface="DM Sans"/>
                <a:cs typeface="DM Sans"/>
                <a:sym typeface="DM Sans"/>
              </a:rPr>
              <a:t>Khối lượng dữ liệu lớn.</a:t>
            </a:r>
          </a:p>
          <a:p>
            <a:pPr algn="l">
              <a:lnSpc>
                <a:spcPts val="3649"/>
              </a:lnSpc>
            </a:pPr>
            <a:endParaRPr lang="en-US" sz="2644" spc="259">
              <a:solidFill>
                <a:srgbClr val="231F20"/>
              </a:solidFill>
              <a:latin typeface="DM Sans"/>
              <a:ea typeface="DM Sans"/>
              <a:cs typeface="DM Sans"/>
              <a:sym typeface="DM Sans"/>
            </a:endParaRPr>
          </a:p>
          <a:p>
            <a:pPr marL="570972" lvl="1" indent="-285486" algn="l">
              <a:lnSpc>
                <a:spcPts val="3649"/>
              </a:lnSpc>
              <a:buFont typeface="Arial"/>
              <a:buChar char="•"/>
            </a:pPr>
            <a:r>
              <a:rPr lang="en-US" sz="2644" spc="259">
                <a:solidFill>
                  <a:srgbClr val="231F20"/>
                </a:solidFill>
                <a:latin typeface="DM Sans"/>
                <a:ea typeface="DM Sans"/>
                <a:cs typeface="DM Sans"/>
                <a:sym typeface="DM Sans"/>
              </a:rPr>
              <a:t>Yêu cầu kỹ thuật cao.</a:t>
            </a:r>
          </a:p>
          <a:p>
            <a:pPr algn="l">
              <a:lnSpc>
                <a:spcPts val="3649"/>
              </a:lnSpc>
            </a:pPr>
            <a:endParaRPr lang="en-US" sz="2644" spc="259">
              <a:solidFill>
                <a:srgbClr val="231F20"/>
              </a:solidFill>
              <a:latin typeface="DM Sans"/>
              <a:ea typeface="DM Sans"/>
              <a:cs typeface="DM Sans"/>
              <a:sym typeface="DM Sans"/>
            </a:endParaRPr>
          </a:p>
          <a:p>
            <a:pPr marL="570972" lvl="1" indent="-285486" algn="l">
              <a:lnSpc>
                <a:spcPts val="3649"/>
              </a:lnSpc>
              <a:buFont typeface="Arial"/>
              <a:buChar char="•"/>
            </a:pPr>
            <a:r>
              <a:rPr lang="en-US" sz="2644" spc="259">
                <a:solidFill>
                  <a:srgbClr val="231F20"/>
                </a:solidFill>
                <a:latin typeface="DM Sans"/>
                <a:ea typeface="DM Sans"/>
                <a:cs typeface="DM Sans"/>
                <a:sym typeface="DM Sans"/>
              </a:rPr>
              <a:t>Nguy cơ làm thay đổi dữ liệu.</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887923">
            <a:off x="-6679087" y="5031841"/>
            <a:ext cx="13977230" cy="14342307"/>
          </a:xfrm>
          <a:custGeom>
            <a:avLst/>
            <a:gdLst/>
            <a:ahLst/>
            <a:cxnLst/>
            <a:rect l="l" t="t" r="r" b="b"/>
            <a:pathLst>
              <a:path w="13977230" h="14342307">
                <a:moveTo>
                  <a:pt x="0" y="0"/>
                </a:moveTo>
                <a:lnTo>
                  <a:pt x="13977230" y="0"/>
                </a:lnTo>
                <a:lnTo>
                  <a:pt x="13977230" y="14342308"/>
                </a:lnTo>
                <a:lnTo>
                  <a:pt x="0" y="1434230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309528" y="485690"/>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4. CÁC KĨ THUẬT CHỐNG PHÁP CHỨNG BỘ NHỚ :</a:t>
            </a:r>
          </a:p>
        </p:txBody>
      </p:sp>
      <p:sp>
        <p:nvSpPr>
          <p:cNvPr id="6" name="TextBox 6"/>
          <p:cNvSpPr txBox="1"/>
          <p:nvPr/>
        </p:nvSpPr>
        <p:spPr>
          <a:xfrm>
            <a:off x="1686947" y="2004421"/>
            <a:ext cx="14914106" cy="3196380"/>
          </a:xfrm>
          <a:prstGeom prst="rect">
            <a:avLst/>
          </a:prstGeom>
        </p:spPr>
        <p:txBody>
          <a:bodyPr lIns="0" tIns="0" rIns="0" bIns="0" rtlCol="0" anchor="t">
            <a:spAutoFit/>
          </a:bodyPr>
          <a:lstStyle/>
          <a:p>
            <a:pPr marL="570972" lvl="1" indent="-285486" algn="l">
              <a:lnSpc>
                <a:spcPts val="3649"/>
              </a:lnSpc>
              <a:buFont typeface="Arial"/>
              <a:buChar char="•"/>
            </a:pPr>
            <a:r>
              <a:rPr lang="en-US" sz="2644" spc="259">
                <a:solidFill>
                  <a:srgbClr val="231F20"/>
                </a:solidFill>
                <a:latin typeface="DM Sans"/>
                <a:ea typeface="DM Sans"/>
                <a:cs typeface="DM Sans"/>
                <a:sym typeface="DM Sans"/>
              </a:rPr>
              <a:t>Kỹ thuật làm mờ dữ liệu trong bộ nhớ (Memory Obfuscation).</a:t>
            </a:r>
          </a:p>
          <a:p>
            <a:pPr algn="l">
              <a:lnSpc>
                <a:spcPts val="3649"/>
              </a:lnSpc>
            </a:pPr>
            <a:endParaRPr lang="en-US" sz="2644" spc="259">
              <a:solidFill>
                <a:srgbClr val="231F20"/>
              </a:solidFill>
              <a:latin typeface="DM Sans"/>
              <a:ea typeface="DM Sans"/>
              <a:cs typeface="DM Sans"/>
              <a:sym typeface="DM Sans"/>
            </a:endParaRPr>
          </a:p>
          <a:p>
            <a:pPr marL="570972" lvl="1" indent="-285486" algn="l">
              <a:lnSpc>
                <a:spcPts val="3649"/>
              </a:lnSpc>
              <a:buFont typeface="Arial"/>
              <a:buChar char="•"/>
            </a:pPr>
            <a:r>
              <a:rPr lang="en-US" sz="2644" spc="259">
                <a:solidFill>
                  <a:srgbClr val="231F20"/>
                </a:solidFill>
                <a:latin typeface="DM Sans"/>
                <a:ea typeface="DM Sans"/>
                <a:cs typeface="DM Sans"/>
                <a:sym typeface="DM Sans"/>
              </a:rPr>
              <a:t>Rootkit và thao tác với nhân hệ thống (Rootkit and Kernel Manipulation).</a:t>
            </a:r>
          </a:p>
          <a:p>
            <a:pPr algn="l">
              <a:lnSpc>
                <a:spcPts val="3649"/>
              </a:lnSpc>
            </a:pPr>
            <a:endParaRPr lang="en-US" sz="2644" spc="259">
              <a:solidFill>
                <a:srgbClr val="231F20"/>
              </a:solidFill>
              <a:latin typeface="DM Sans"/>
              <a:ea typeface="DM Sans"/>
              <a:cs typeface="DM Sans"/>
              <a:sym typeface="DM Sans"/>
            </a:endParaRPr>
          </a:p>
          <a:p>
            <a:pPr marL="570972" lvl="1" indent="-285486" algn="l">
              <a:lnSpc>
                <a:spcPts val="3649"/>
              </a:lnSpc>
              <a:buFont typeface="Arial"/>
              <a:buChar char="•"/>
            </a:pPr>
            <a:r>
              <a:rPr lang="en-US" sz="2644" spc="259">
                <a:solidFill>
                  <a:srgbClr val="231F20"/>
                </a:solidFill>
                <a:latin typeface="DM Sans"/>
                <a:ea typeface="DM Sans"/>
                <a:cs typeface="DM Sans"/>
                <a:sym typeface="DM Sans"/>
              </a:rPr>
              <a:t>Kỹ thuật tiêm mã và rỗng hóa tiến trình (Code Injection and Process Hollowing).</a:t>
            </a:r>
          </a:p>
          <a:p>
            <a:pPr algn="l">
              <a:lnSpc>
                <a:spcPts val="3649"/>
              </a:lnSpc>
            </a:pPr>
            <a:endParaRPr lang="en-US" sz="2644" spc="259">
              <a:solidFill>
                <a:srgbClr val="231F20"/>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sp>
        <p:nvSpPr>
          <p:cNvPr id="3" name="Freeform 3"/>
          <p:cNvSpPr/>
          <p:nvPr/>
        </p:nvSpPr>
        <p:spPr>
          <a:xfrm>
            <a:off x="15998168" y="4273761"/>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309528" y="504740"/>
            <a:ext cx="17978472" cy="644271"/>
          </a:xfrm>
          <a:prstGeom prst="rect">
            <a:avLst/>
          </a:prstGeom>
        </p:spPr>
        <p:txBody>
          <a:bodyPr lIns="0" tIns="0" rIns="0" bIns="0" rtlCol="0" anchor="t">
            <a:spAutoFit/>
          </a:bodyPr>
          <a:lstStyle/>
          <a:p>
            <a:pPr algn="l">
              <a:lnSpc>
                <a:spcPts val="5381"/>
              </a:lnSpc>
            </a:pPr>
            <a:r>
              <a:rPr lang="en-US" sz="3900" b="1" spc="382">
                <a:solidFill>
                  <a:srgbClr val="231F20"/>
                </a:solidFill>
                <a:latin typeface="Oswald Bold"/>
                <a:ea typeface="Oswald Bold"/>
                <a:cs typeface="Oswald Bold"/>
                <a:sym typeface="Oswald Bold"/>
              </a:rPr>
              <a:t>4A. KỸ THUẬT LÀM MỜ DỮ LIỆU TRONG BỘ NHỚ (MEMORY OBFUSCATION):</a:t>
            </a:r>
          </a:p>
        </p:txBody>
      </p:sp>
      <p:grpSp>
        <p:nvGrpSpPr>
          <p:cNvPr id="5" name="Group 5"/>
          <p:cNvGrpSpPr/>
          <p:nvPr/>
        </p:nvGrpSpPr>
        <p:grpSpPr>
          <a:xfrm>
            <a:off x="1028700" y="3816485"/>
            <a:ext cx="15572353" cy="2177931"/>
            <a:chOff x="0" y="0"/>
            <a:chExt cx="20763138" cy="2903908"/>
          </a:xfrm>
        </p:grpSpPr>
        <p:sp>
          <p:nvSpPr>
            <p:cNvPr id="6" name="TextBox 6"/>
            <p:cNvSpPr txBox="1"/>
            <p:nvPr/>
          </p:nvSpPr>
          <p:spPr>
            <a:xfrm>
              <a:off x="0" y="-57150"/>
              <a:ext cx="19885475" cy="2279447"/>
            </a:xfrm>
            <a:prstGeom prst="rect">
              <a:avLst/>
            </a:prstGeom>
          </p:spPr>
          <p:txBody>
            <a:bodyPr lIns="0" tIns="0" rIns="0" bIns="0" rtlCol="0" anchor="t">
              <a:spAutoFit/>
            </a:bodyPr>
            <a:lstStyle/>
            <a:p>
              <a:pPr marL="721102" lvl="1" indent="-360551" algn="l">
                <a:lnSpc>
                  <a:spcPts val="4609"/>
                </a:lnSpc>
                <a:buFont typeface="Arial"/>
                <a:buChar char="•"/>
              </a:pPr>
              <a:r>
                <a:rPr lang="en-US" sz="3339" b="1" spc="327">
                  <a:solidFill>
                    <a:srgbClr val="231F20"/>
                  </a:solidFill>
                  <a:latin typeface="DM Sans Bold"/>
                  <a:ea typeface="DM Sans Bold"/>
                  <a:cs typeface="DM Sans Bold"/>
                  <a:sym typeface="DM Sans Bold"/>
                </a:rPr>
                <a:t>Công cụ : </a:t>
              </a:r>
            </a:p>
            <a:p>
              <a:pPr algn="l">
                <a:lnSpc>
                  <a:spcPts val="4609"/>
                </a:lnSpc>
              </a:pPr>
              <a:endParaRPr lang="en-US" sz="3339" b="1" spc="327">
                <a:solidFill>
                  <a:srgbClr val="231F20"/>
                </a:solidFill>
                <a:latin typeface="DM Sans Bold"/>
                <a:ea typeface="DM Sans Bold"/>
                <a:cs typeface="DM Sans Bold"/>
                <a:sym typeface="DM Sans Bold"/>
              </a:endParaRPr>
            </a:p>
            <a:p>
              <a:pPr algn="l">
                <a:lnSpc>
                  <a:spcPts val="4609"/>
                </a:lnSpc>
              </a:pPr>
              <a:endParaRPr lang="en-US" sz="3339" b="1" spc="327">
                <a:solidFill>
                  <a:srgbClr val="231F20"/>
                </a:solidFill>
                <a:latin typeface="DM Sans Bold"/>
                <a:ea typeface="DM Sans Bold"/>
                <a:cs typeface="DM Sans Bold"/>
                <a:sym typeface="DM Sans Bold"/>
              </a:endParaRPr>
            </a:p>
          </p:txBody>
        </p:sp>
        <p:sp>
          <p:nvSpPr>
            <p:cNvPr id="7" name="TextBox 7"/>
            <p:cNvSpPr txBox="1"/>
            <p:nvPr/>
          </p:nvSpPr>
          <p:spPr>
            <a:xfrm>
              <a:off x="877662" y="1117475"/>
              <a:ext cx="19885475" cy="1786433"/>
            </a:xfrm>
            <a:prstGeom prst="rect">
              <a:avLst/>
            </a:prstGeom>
          </p:spPr>
          <p:txBody>
            <a:bodyPr lIns="0" tIns="0" rIns="0" bIns="0" rtlCol="0" anchor="t">
              <a:spAutoFit/>
            </a:bodyPr>
            <a:lstStyle/>
            <a:p>
              <a:pPr algn="l">
                <a:lnSpc>
                  <a:spcPts val="3643"/>
                </a:lnSpc>
              </a:pPr>
              <a:r>
                <a:rPr lang="en-US" sz="2640" spc="258">
                  <a:solidFill>
                    <a:srgbClr val="231F20"/>
                  </a:solidFill>
                  <a:latin typeface="DM Sans"/>
                  <a:ea typeface="DM Sans"/>
                  <a:cs typeface="DM Sans"/>
                  <a:sym typeface="DM Sans"/>
                </a:rPr>
                <a:t>+ Polymorphic Engine. </a:t>
              </a:r>
            </a:p>
            <a:p>
              <a:pPr algn="l">
                <a:lnSpc>
                  <a:spcPts val="3643"/>
                </a:lnSpc>
              </a:pPr>
              <a:endParaRPr lang="en-US" sz="2640" spc="258">
                <a:solidFill>
                  <a:srgbClr val="231F20"/>
                </a:solidFill>
                <a:latin typeface="DM Sans"/>
                <a:ea typeface="DM Sans"/>
                <a:cs typeface="DM Sans"/>
                <a:sym typeface="DM Sans"/>
              </a:endParaRPr>
            </a:p>
            <a:p>
              <a:pPr algn="l">
                <a:lnSpc>
                  <a:spcPts val="3643"/>
                </a:lnSpc>
              </a:pPr>
              <a:r>
                <a:rPr lang="en-US" sz="2640" spc="258">
                  <a:solidFill>
                    <a:srgbClr val="231F20"/>
                  </a:solidFill>
                  <a:latin typeface="DM Sans"/>
                  <a:ea typeface="DM Sans"/>
                  <a:cs typeface="DM Sans"/>
                  <a:sym typeface="DM Sans"/>
                </a:rPr>
                <a:t>+ Themida.</a:t>
              </a:r>
            </a:p>
          </p:txBody>
        </p:sp>
      </p:grpSp>
      <p:grpSp>
        <p:nvGrpSpPr>
          <p:cNvPr id="8" name="Group 8"/>
          <p:cNvGrpSpPr/>
          <p:nvPr/>
        </p:nvGrpSpPr>
        <p:grpSpPr>
          <a:xfrm>
            <a:off x="1028700" y="1629868"/>
            <a:ext cx="15572353" cy="2167643"/>
            <a:chOff x="0" y="0"/>
            <a:chExt cx="20763138" cy="2890190"/>
          </a:xfrm>
        </p:grpSpPr>
        <p:sp>
          <p:nvSpPr>
            <p:cNvPr id="9" name="TextBox 9"/>
            <p:cNvSpPr txBox="1"/>
            <p:nvPr/>
          </p:nvSpPr>
          <p:spPr>
            <a:xfrm>
              <a:off x="0" y="-57150"/>
              <a:ext cx="19885475" cy="1504747"/>
            </a:xfrm>
            <a:prstGeom prst="rect">
              <a:avLst/>
            </a:prstGeom>
          </p:spPr>
          <p:txBody>
            <a:bodyPr lIns="0" tIns="0" rIns="0" bIns="0" rtlCol="0" anchor="t">
              <a:spAutoFit/>
            </a:bodyPr>
            <a:lstStyle/>
            <a:p>
              <a:pPr marL="721102" lvl="1" indent="-360551" algn="l">
                <a:lnSpc>
                  <a:spcPts val="4609"/>
                </a:lnSpc>
                <a:buFont typeface="Arial"/>
                <a:buChar char="•"/>
              </a:pPr>
              <a:r>
                <a:rPr lang="en-US" sz="3339" b="1" spc="327">
                  <a:solidFill>
                    <a:srgbClr val="231F20"/>
                  </a:solidFill>
                  <a:latin typeface="DM Sans Bold"/>
                  <a:ea typeface="DM Sans Bold"/>
                  <a:cs typeface="DM Sans Bold"/>
                  <a:sym typeface="DM Sans Bold"/>
                </a:rPr>
                <a:t>Mô tả :</a:t>
              </a:r>
            </a:p>
            <a:p>
              <a:pPr algn="l">
                <a:lnSpc>
                  <a:spcPts val="4609"/>
                </a:lnSpc>
              </a:pPr>
              <a:endParaRPr lang="en-US" sz="3339" b="1" spc="327">
                <a:solidFill>
                  <a:srgbClr val="231F20"/>
                </a:solidFill>
                <a:latin typeface="DM Sans Bold"/>
                <a:ea typeface="DM Sans Bold"/>
                <a:cs typeface="DM Sans Bold"/>
                <a:sym typeface="DM Sans Bold"/>
              </a:endParaRPr>
            </a:p>
          </p:txBody>
        </p:sp>
        <p:sp>
          <p:nvSpPr>
            <p:cNvPr id="10" name="TextBox 10"/>
            <p:cNvSpPr txBox="1"/>
            <p:nvPr/>
          </p:nvSpPr>
          <p:spPr>
            <a:xfrm>
              <a:off x="877662" y="1103758"/>
              <a:ext cx="19885475" cy="1786433"/>
            </a:xfrm>
            <a:prstGeom prst="rect">
              <a:avLst/>
            </a:prstGeom>
          </p:spPr>
          <p:txBody>
            <a:bodyPr lIns="0" tIns="0" rIns="0" bIns="0" rtlCol="0" anchor="t">
              <a:spAutoFit/>
            </a:bodyPr>
            <a:lstStyle/>
            <a:p>
              <a:pPr algn="l">
                <a:lnSpc>
                  <a:spcPts val="3643"/>
                </a:lnSpc>
              </a:pPr>
              <a:r>
                <a:rPr lang="en-US" sz="2640" spc="258">
                  <a:solidFill>
                    <a:srgbClr val="231F20"/>
                  </a:solidFill>
                  <a:latin typeface="DM Sans"/>
                  <a:ea typeface="DM Sans"/>
                  <a:cs typeface="DM Sans"/>
                  <a:sym typeface="DM Sans"/>
                </a:rPr>
                <a:t>+ Kỹ thuật làm mờ dữ liệu trong bộ nhớ giúp che giấu mã độc bằng cách mã hóa hoặc thay đổi liên tục cấu trúc mã trong quá trình thực thi.</a:t>
              </a:r>
            </a:p>
            <a:p>
              <a:pPr algn="l">
                <a:lnSpc>
                  <a:spcPts val="3643"/>
                </a:lnSpc>
              </a:pPr>
              <a:endParaRPr lang="en-US" sz="2640" spc="258">
                <a:solidFill>
                  <a:srgbClr val="231F20"/>
                </a:solidFill>
                <a:latin typeface="DM Sans"/>
                <a:ea typeface="DM Sans"/>
                <a:cs typeface="DM Sans"/>
                <a:sym typeface="DM Sans"/>
              </a:endParaRPr>
            </a:p>
          </p:txBody>
        </p:sp>
      </p:grpSp>
      <p:grpSp>
        <p:nvGrpSpPr>
          <p:cNvPr id="11" name="Group 11"/>
          <p:cNvGrpSpPr/>
          <p:nvPr/>
        </p:nvGrpSpPr>
        <p:grpSpPr>
          <a:xfrm>
            <a:off x="1028700" y="6356291"/>
            <a:ext cx="15572353" cy="2635131"/>
            <a:chOff x="0" y="0"/>
            <a:chExt cx="20763138" cy="3513508"/>
          </a:xfrm>
        </p:grpSpPr>
        <p:sp>
          <p:nvSpPr>
            <p:cNvPr id="12" name="TextBox 12"/>
            <p:cNvSpPr txBox="1"/>
            <p:nvPr/>
          </p:nvSpPr>
          <p:spPr>
            <a:xfrm>
              <a:off x="0" y="-57150"/>
              <a:ext cx="19885475" cy="2279447"/>
            </a:xfrm>
            <a:prstGeom prst="rect">
              <a:avLst/>
            </a:prstGeom>
          </p:spPr>
          <p:txBody>
            <a:bodyPr lIns="0" tIns="0" rIns="0" bIns="0" rtlCol="0" anchor="t">
              <a:spAutoFit/>
            </a:bodyPr>
            <a:lstStyle/>
            <a:p>
              <a:pPr marL="721102" lvl="1" indent="-360551" algn="l">
                <a:lnSpc>
                  <a:spcPts val="4609"/>
                </a:lnSpc>
                <a:buFont typeface="Arial"/>
                <a:buChar char="•"/>
              </a:pPr>
              <a:r>
                <a:rPr lang="en-US" sz="3339" b="1" spc="327">
                  <a:solidFill>
                    <a:srgbClr val="231F20"/>
                  </a:solidFill>
                  <a:latin typeface="DM Sans Bold"/>
                  <a:ea typeface="DM Sans Bold"/>
                  <a:cs typeface="DM Sans Bold"/>
                  <a:sym typeface="DM Sans Bold"/>
                </a:rPr>
                <a:t>Bất lợi : </a:t>
              </a:r>
            </a:p>
            <a:p>
              <a:pPr algn="l">
                <a:lnSpc>
                  <a:spcPts val="4609"/>
                </a:lnSpc>
              </a:pPr>
              <a:endParaRPr lang="en-US" sz="3339" b="1" spc="327">
                <a:solidFill>
                  <a:srgbClr val="231F20"/>
                </a:solidFill>
                <a:latin typeface="DM Sans Bold"/>
                <a:ea typeface="DM Sans Bold"/>
                <a:cs typeface="DM Sans Bold"/>
                <a:sym typeface="DM Sans Bold"/>
              </a:endParaRPr>
            </a:p>
            <a:p>
              <a:pPr algn="l">
                <a:lnSpc>
                  <a:spcPts val="4609"/>
                </a:lnSpc>
              </a:pPr>
              <a:endParaRPr lang="en-US" sz="3339" b="1" spc="327">
                <a:solidFill>
                  <a:srgbClr val="231F20"/>
                </a:solidFill>
                <a:latin typeface="DM Sans Bold"/>
                <a:ea typeface="DM Sans Bold"/>
                <a:cs typeface="DM Sans Bold"/>
                <a:sym typeface="DM Sans Bold"/>
              </a:endParaRPr>
            </a:p>
          </p:txBody>
        </p:sp>
        <p:sp>
          <p:nvSpPr>
            <p:cNvPr id="13" name="TextBox 13"/>
            <p:cNvSpPr txBox="1"/>
            <p:nvPr/>
          </p:nvSpPr>
          <p:spPr>
            <a:xfrm>
              <a:off x="877662" y="1117475"/>
              <a:ext cx="19885475" cy="2396033"/>
            </a:xfrm>
            <a:prstGeom prst="rect">
              <a:avLst/>
            </a:prstGeom>
          </p:spPr>
          <p:txBody>
            <a:bodyPr lIns="0" tIns="0" rIns="0" bIns="0" rtlCol="0" anchor="t">
              <a:spAutoFit/>
            </a:bodyPr>
            <a:lstStyle/>
            <a:p>
              <a:pPr algn="l">
                <a:lnSpc>
                  <a:spcPts val="3643"/>
                </a:lnSpc>
              </a:pPr>
              <a:r>
                <a:rPr lang="en-US" sz="2640" spc="258">
                  <a:solidFill>
                    <a:srgbClr val="231F20"/>
                  </a:solidFill>
                  <a:latin typeface="DM Sans"/>
                  <a:ea typeface="DM Sans"/>
                  <a:cs typeface="DM Sans"/>
                  <a:sym typeface="DM Sans"/>
                </a:rPr>
                <a:t>+ Quá trình giải mã và làm mờ mã có thể làm chậm hiệu suất.</a:t>
              </a:r>
            </a:p>
            <a:p>
              <a:pPr algn="l">
                <a:lnSpc>
                  <a:spcPts val="3643"/>
                </a:lnSpc>
              </a:pPr>
              <a:endParaRPr lang="en-US" sz="2640" spc="258">
                <a:solidFill>
                  <a:srgbClr val="231F20"/>
                </a:solidFill>
                <a:latin typeface="DM Sans"/>
                <a:ea typeface="DM Sans"/>
                <a:cs typeface="DM Sans"/>
                <a:sym typeface="DM Sans"/>
              </a:endParaRPr>
            </a:p>
            <a:p>
              <a:pPr algn="l">
                <a:lnSpc>
                  <a:spcPts val="3643"/>
                </a:lnSpc>
              </a:pPr>
              <a:r>
                <a:rPr lang="en-US" sz="2640" spc="258">
                  <a:solidFill>
                    <a:srgbClr val="231F20"/>
                  </a:solidFill>
                  <a:latin typeface="DM Sans"/>
                  <a:ea typeface="DM Sans"/>
                  <a:cs typeface="DM Sans"/>
                  <a:sym typeface="DM Sans"/>
                </a:rPr>
                <a:t>+ Phần mềm bảo mật hiện đại có thể phát hiện các hành vi bất thường.</a:t>
              </a:r>
            </a:p>
            <a:p>
              <a:pPr algn="l">
                <a:lnSpc>
                  <a:spcPts val="3643"/>
                </a:lnSpc>
              </a:pPr>
              <a:endParaRPr lang="en-US" sz="2640" spc="258">
                <a:solidFill>
                  <a:srgbClr val="231F20"/>
                </a:solidFill>
                <a:latin typeface="DM Sans"/>
                <a:ea typeface="DM Sans"/>
                <a:cs typeface="DM Sans"/>
                <a:sym typeface="DM Sans"/>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1625259"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I.1. MÃ HÓA LƯU LƯỢNG MẠNG</a:t>
            </a:r>
          </a:p>
        </p:txBody>
      </p:sp>
      <p:sp>
        <p:nvSpPr>
          <p:cNvPr id="4" name="TextBox 4"/>
          <p:cNvSpPr txBox="1"/>
          <p:nvPr/>
        </p:nvSpPr>
        <p:spPr>
          <a:xfrm>
            <a:off x="1463062" y="2636377"/>
            <a:ext cx="15361876" cy="2507123"/>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Mã hóa lưu lượng mạng là một trong những kỹ thuật chính yếu được sử dụng để bảo vệ thông tin và dữ liệu trong quá trình truyền tải qua mạng. Mục tiêu của kỹ thuật này là đảm bảo rằng chỉ người gửi và người nhận mới có thể đọc được nội dung dữ liệu, trong khi các bên thứ ba (bao gồm cả những kẻ tấn công và các nhà điều tra pháp chứng) chỉ thấy các dữ liệu đã bị mã hóa mà không thể giải mã được nếu không có khóa.</a:t>
            </a:r>
          </a:p>
          <a:p>
            <a:pPr algn="l">
              <a:lnSpc>
                <a:spcPts val="3326"/>
              </a:lnSpc>
            </a:pPr>
            <a:endParaRPr lang="en-US" sz="2410" spc="236">
              <a:solidFill>
                <a:srgbClr val="231F20"/>
              </a:solidFill>
              <a:latin typeface="DM Sans"/>
              <a:ea typeface="DM Sans"/>
              <a:cs typeface="DM Sans"/>
              <a:sym typeface="DM Sans"/>
            </a:endParaRP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TextBox 6"/>
          <p:cNvSpPr txBox="1"/>
          <p:nvPr/>
        </p:nvSpPr>
        <p:spPr>
          <a:xfrm>
            <a:off x="1463062" y="5658808"/>
            <a:ext cx="15361876" cy="830723"/>
          </a:xfrm>
          <a:prstGeom prst="rect">
            <a:avLst/>
          </a:prstGeom>
        </p:spPr>
        <p:txBody>
          <a:bodyPr lIns="0" tIns="0" rIns="0" bIns="0" rtlCol="0" anchor="t">
            <a:spAutoFit/>
          </a:bodyPr>
          <a:lstStyle/>
          <a:p>
            <a:pPr marL="0" lvl="0" indent="0" algn="l">
              <a:lnSpc>
                <a:spcPts val="3326"/>
              </a:lnSpc>
              <a:spcBef>
                <a:spcPct val="0"/>
              </a:spcBef>
            </a:pPr>
            <a:r>
              <a:rPr lang="en-US" sz="2410" spc="236">
                <a:solidFill>
                  <a:srgbClr val="231F20"/>
                </a:solidFill>
                <a:latin typeface="DM Sans"/>
                <a:ea typeface="DM Sans"/>
                <a:cs typeface="DM Sans"/>
                <a:sym typeface="DM Sans"/>
              </a:rPr>
              <a:t>Kỹ thuật mã hóa lưu lượng giúp tội phạm mạng giấu kín hoạt động của mình khỏi các hệ thống giám sát mạng hoặc các chuyên gia pháp chứng</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sp>
        <p:nvSpPr>
          <p:cNvPr id="3" name="Freeform 3"/>
          <p:cNvSpPr/>
          <p:nvPr/>
        </p:nvSpPr>
        <p:spPr>
          <a:xfrm>
            <a:off x="15998168" y="4273761"/>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309528" y="504740"/>
            <a:ext cx="17978472" cy="1320546"/>
          </a:xfrm>
          <a:prstGeom prst="rect">
            <a:avLst/>
          </a:prstGeom>
        </p:spPr>
        <p:txBody>
          <a:bodyPr lIns="0" tIns="0" rIns="0" bIns="0" rtlCol="0" anchor="t">
            <a:spAutoFit/>
          </a:bodyPr>
          <a:lstStyle/>
          <a:p>
            <a:pPr algn="l">
              <a:lnSpc>
                <a:spcPts val="5381"/>
              </a:lnSpc>
            </a:pPr>
            <a:r>
              <a:rPr lang="en-US" sz="3900" b="1" spc="382">
                <a:solidFill>
                  <a:srgbClr val="231F20"/>
                </a:solidFill>
                <a:latin typeface="Oswald Bold"/>
                <a:ea typeface="Oswald Bold"/>
                <a:cs typeface="Oswald Bold"/>
                <a:sym typeface="Oswald Bold"/>
              </a:rPr>
              <a:t>4B. ROOTKIT VÀ THAO TÁC VỚI NHÂN HỆ THỐNG (ROOTKIT AND KERNEL MANIPULATION) :</a:t>
            </a:r>
          </a:p>
        </p:txBody>
      </p:sp>
      <p:grpSp>
        <p:nvGrpSpPr>
          <p:cNvPr id="5" name="Group 5"/>
          <p:cNvGrpSpPr/>
          <p:nvPr/>
        </p:nvGrpSpPr>
        <p:grpSpPr>
          <a:xfrm>
            <a:off x="1028700" y="4730809"/>
            <a:ext cx="15572353" cy="2177931"/>
            <a:chOff x="0" y="0"/>
            <a:chExt cx="20763138" cy="2903908"/>
          </a:xfrm>
        </p:grpSpPr>
        <p:sp>
          <p:nvSpPr>
            <p:cNvPr id="6" name="TextBox 6"/>
            <p:cNvSpPr txBox="1"/>
            <p:nvPr/>
          </p:nvSpPr>
          <p:spPr>
            <a:xfrm>
              <a:off x="0" y="-57150"/>
              <a:ext cx="19885475" cy="2279447"/>
            </a:xfrm>
            <a:prstGeom prst="rect">
              <a:avLst/>
            </a:prstGeom>
          </p:spPr>
          <p:txBody>
            <a:bodyPr lIns="0" tIns="0" rIns="0" bIns="0" rtlCol="0" anchor="t">
              <a:spAutoFit/>
            </a:bodyPr>
            <a:lstStyle/>
            <a:p>
              <a:pPr marL="721102" lvl="1" indent="-360551" algn="l">
                <a:lnSpc>
                  <a:spcPts val="4609"/>
                </a:lnSpc>
                <a:buFont typeface="Arial"/>
                <a:buChar char="•"/>
              </a:pPr>
              <a:r>
                <a:rPr lang="en-US" sz="3339" b="1" spc="327">
                  <a:solidFill>
                    <a:srgbClr val="231F20"/>
                  </a:solidFill>
                  <a:latin typeface="DM Sans Bold"/>
                  <a:ea typeface="DM Sans Bold"/>
                  <a:cs typeface="DM Sans Bold"/>
                  <a:sym typeface="DM Sans Bold"/>
                </a:rPr>
                <a:t>Công cụ : </a:t>
              </a:r>
            </a:p>
            <a:p>
              <a:pPr algn="l">
                <a:lnSpc>
                  <a:spcPts val="4609"/>
                </a:lnSpc>
              </a:pPr>
              <a:endParaRPr lang="en-US" sz="3339" b="1" spc="327">
                <a:solidFill>
                  <a:srgbClr val="231F20"/>
                </a:solidFill>
                <a:latin typeface="DM Sans Bold"/>
                <a:ea typeface="DM Sans Bold"/>
                <a:cs typeface="DM Sans Bold"/>
                <a:sym typeface="DM Sans Bold"/>
              </a:endParaRPr>
            </a:p>
            <a:p>
              <a:pPr algn="l">
                <a:lnSpc>
                  <a:spcPts val="4609"/>
                </a:lnSpc>
              </a:pPr>
              <a:endParaRPr lang="en-US" sz="3339" b="1" spc="327">
                <a:solidFill>
                  <a:srgbClr val="231F20"/>
                </a:solidFill>
                <a:latin typeface="DM Sans Bold"/>
                <a:ea typeface="DM Sans Bold"/>
                <a:cs typeface="DM Sans Bold"/>
                <a:sym typeface="DM Sans Bold"/>
              </a:endParaRPr>
            </a:p>
          </p:txBody>
        </p:sp>
        <p:sp>
          <p:nvSpPr>
            <p:cNvPr id="7" name="TextBox 7"/>
            <p:cNvSpPr txBox="1"/>
            <p:nvPr/>
          </p:nvSpPr>
          <p:spPr>
            <a:xfrm>
              <a:off x="877662" y="1117475"/>
              <a:ext cx="19885475" cy="1786433"/>
            </a:xfrm>
            <a:prstGeom prst="rect">
              <a:avLst/>
            </a:prstGeom>
          </p:spPr>
          <p:txBody>
            <a:bodyPr lIns="0" tIns="0" rIns="0" bIns="0" rtlCol="0" anchor="t">
              <a:spAutoFit/>
            </a:bodyPr>
            <a:lstStyle/>
            <a:p>
              <a:pPr algn="l">
                <a:lnSpc>
                  <a:spcPts val="3643"/>
                </a:lnSpc>
              </a:pPr>
              <a:r>
                <a:rPr lang="en-US" sz="2640" spc="258">
                  <a:solidFill>
                    <a:srgbClr val="231F20"/>
                  </a:solidFill>
                  <a:latin typeface="DM Sans"/>
                  <a:ea typeface="DM Sans"/>
                  <a:cs typeface="DM Sans"/>
                  <a:sym typeface="DM Sans"/>
                </a:rPr>
                <a:t>+ ZeuS Rootkit.</a:t>
              </a:r>
            </a:p>
            <a:p>
              <a:pPr algn="l">
                <a:lnSpc>
                  <a:spcPts val="3643"/>
                </a:lnSpc>
              </a:pPr>
              <a:r>
                <a:rPr lang="en-US" sz="2640" spc="258">
                  <a:solidFill>
                    <a:srgbClr val="231F20"/>
                  </a:solidFill>
                  <a:latin typeface="DM Sans"/>
                  <a:ea typeface="DM Sans"/>
                  <a:cs typeface="DM Sans"/>
                  <a:sym typeface="DM Sans"/>
                </a:rPr>
                <a:t>+ Metasploit.</a:t>
              </a:r>
            </a:p>
            <a:p>
              <a:pPr algn="l">
                <a:lnSpc>
                  <a:spcPts val="3643"/>
                </a:lnSpc>
              </a:pPr>
              <a:r>
                <a:rPr lang="en-US" sz="2640" spc="258">
                  <a:solidFill>
                    <a:srgbClr val="231F20"/>
                  </a:solidFill>
                  <a:latin typeface="DM Sans"/>
                  <a:ea typeface="DM Sans"/>
                  <a:cs typeface="DM Sans"/>
                  <a:sym typeface="DM Sans"/>
                </a:rPr>
                <a:t>+ Themida.</a:t>
              </a:r>
            </a:p>
          </p:txBody>
        </p:sp>
      </p:grpSp>
      <p:grpSp>
        <p:nvGrpSpPr>
          <p:cNvPr id="8" name="Group 8"/>
          <p:cNvGrpSpPr/>
          <p:nvPr/>
        </p:nvGrpSpPr>
        <p:grpSpPr>
          <a:xfrm>
            <a:off x="1028700" y="2187236"/>
            <a:ext cx="15572353" cy="2624843"/>
            <a:chOff x="0" y="0"/>
            <a:chExt cx="20763138" cy="3499790"/>
          </a:xfrm>
        </p:grpSpPr>
        <p:sp>
          <p:nvSpPr>
            <p:cNvPr id="9" name="TextBox 9"/>
            <p:cNvSpPr txBox="1"/>
            <p:nvPr/>
          </p:nvSpPr>
          <p:spPr>
            <a:xfrm>
              <a:off x="0" y="-57150"/>
              <a:ext cx="19885475" cy="1504747"/>
            </a:xfrm>
            <a:prstGeom prst="rect">
              <a:avLst/>
            </a:prstGeom>
          </p:spPr>
          <p:txBody>
            <a:bodyPr lIns="0" tIns="0" rIns="0" bIns="0" rtlCol="0" anchor="t">
              <a:spAutoFit/>
            </a:bodyPr>
            <a:lstStyle/>
            <a:p>
              <a:pPr marL="721102" lvl="1" indent="-360551" algn="l">
                <a:lnSpc>
                  <a:spcPts val="4609"/>
                </a:lnSpc>
                <a:buFont typeface="Arial"/>
                <a:buChar char="•"/>
              </a:pPr>
              <a:r>
                <a:rPr lang="en-US" sz="3339" b="1" spc="327">
                  <a:solidFill>
                    <a:srgbClr val="231F20"/>
                  </a:solidFill>
                  <a:latin typeface="DM Sans Bold"/>
                  <a:ea typeface="DM Sans Bold"/>
                  <a:cs typeface="DM Sans Bold"/>
                  <a:sym typeface="DM Sans Bold"/>
                </a:rPr>
                <a:t>Mô tả :</a:t>
              </a:r>
            </a:p>
            <a:p>
              <a:pPr algn="l">
                <a:lnSpc>
                  <a:spcPts val="4609"/>
                </a:lnSpc>
              </a:pPr>
              <a:endParaRPr lang="en-US" sz="3339" b="1" spc="327">
                <a:solidFill>
                  <a:srgbClr val="231F20"/>
                </a:solidFill>
                <a:latin typeface="DM Sans Bold"/>
                <a:ea typeface="DM Sans Bold"/>
                <a:cs typeface="DM Sans Bold"/>
                <a:sym typeface="DM Sans Bold"/>
              </a:endParaRPr>
            </a:p>
          </p:txBody>
        </p:sp>
        <p:sp>
          <p:nvSpPr>
            <p:cNvPr id="10" name="TextBox 10"/>
            <p:cNvSpPr txBox="1"/>
            <p:nvPr/>
          </p:nvSpPr>
          <p:spPr>
            <a:xfrm>
              <a:off x="877662" y="1103758"/>
              <a:ext cx="19885475" cy="2396033"/>
            </a:xfrm>
            <a:prstGeom prst="rect">
              <a:avLst/>
            </a:prstGeom>
          </p:spPr>
          <p:txBody>
            <a:bodyPr lIns="0" tIns="0" rIns="0" bIns="0" rtlCol="0" anchor="t">
              <a:spAutoFit/>
            </a:bodyPr>
            <a:lstStyle/>
            <a:p>
              <a:pPr algn="l">
                <a:lnSpc>
                  <a:spcPts val="3643"/>
                </a:lnSpc>
              </a:pPr>
              <a:r>
                <a:rPr lang="en-US" sz="2640" spc="258">
                  <a:solidFill>
                    <a:srgbClr val="231F20"/>
                  </a:solidFill>
                  <a:latin typeface="DM Sans"/>
                  <a:ea typeface="DM Sans"/>
                  <a:cs typeface="DM Sans"/>
                  <a:sym typeface="DM Sans"/>
                </a:rPr>
                <a:t>+ Rootkit là phần mềm độc hại được thiết kế để giành quyền kiểm soát hệ thống ở mức kernel, cho phép thao tác với nhân hệ điều hành nhằm ẩn mã độc hoặc các hoạt động của kẻ tấn công.</a:t>
              </a:r>
            </a:p>
            <a:p>
              <a:pPr algn="l">
                <a:lnSpc>
                  <a:spcPts val="3643"/>
                </a:lnSpc>
              </a:pPr>
              <a:endParaRPr lang="en-US" sz="2640" spc="258">
                <a:solidFill>
                  <a:srgbClr val="231F20"/>
                </a:solidFill>
                <a:latin typeface="DM Sans"/>
                <a:ea typeface="DM Sans"/>
                <a:cs typeface="DM Sans"/>
                <a:sym typeface="DM Sans"/>
              </a:endParaRPr>
            </a:p>
          </p:txBody>
        </p:sp>
      </p:grpSp>
      <p:grpSp>
        <p:nvGrpSpPr>
          <p:cNvPr id="11" name="Group 11"/>
          <p:cNvGrpSpPr/>
          <p:nvPr/>
        </p:nvGrpSpPr>
        <p:grpSpPr>
          <a:xfrm>
            <a:off x="1028700" y="7235418"/>
            <a:ext cx="15572353" cy="2177931"/>
            <a:chOff x="0" y="0"/>
            <a:chExt cx="20763138" cy="2903908"/>
          </a:xfrm>
        </p:grpSpPr>
        <p:sp>
          <p:nvSpPr>
            <p:cNvPr id="12" name="TextBox 12"/>
            <p:cNvSpPr txBox="1"/>
            <p:nvPr/>
          </p:nvSpPr>
          <p:spPr>
            <a:xfrm>
              <a:off x="0" y="-57150"/>
              <a:ext cx="19885475" cy="2279447"/>
            </a:xfrm>
            <a:prstGeom prst="rect">
              <a:avLst/>
            </a:prstGeom>
          </p:spPr>
          <p:txBody>
            <a:bodyPr lIns="0" tIns="0" rIns="0" bIns="0" rtlCol="0" anchor="t">
              <a:spAutoFit/>
            </a:bodyPr>
            <a:lstStyle/>
            <a:p>
              <a:pPr marL="721102" lvl="1" indent="-360551" algn="l">
                <a:lnSpc>
                  <a:spcPts val="4609"/>
                </a:lnSpc>
                <a:buFont typeface="Arial"/>
                <a:buChar char="•"/>
              </a:pPr>
              <a:r>
                <a:rPr lang="en-US" sz="3339" b="1" spc="327">
                  <a:solidFill>
                    <a:srgbClr val="231F20"/>
                  </a:solidFill>
                  <a:latin typeface="DM Sans Bold"/>
                  <a:ea typeface="DM Sans Bold"/>
                  <a:cs typeface="DM Sans Bold"/>
                  <a:sym typeface="DM Sans Bold"/>
                </a:rPr>
                <a:t>Bất lợi : </a:t>
              </a:r>
            </a:p>
            <a:p>
              <a:pPr algn="l">
                <a:lnSpc>
                  <a:spcPts val="4609"/>
                </a:lnSpc>
              </a:pPr>
              <a:endParaRPr lang="en-US" sz="3339" b="1" spc="327">
                <a:solidFill>
                  <a:srgbClr val="231F20"/>
                </a:solidFill>
                <a:latin typeface="DM Sans Bold"/>
                <a:ea typeface="DM Sans Bold"/>
                <a:cs typeface="DM Sans Bold"/>
                <a:sym typeface="DM Sans Bold"/>
              </a:endParaRPr>
            </a:p>
            <a:p>
              <a:pPr algn="l">
                <a:lnSpc>
                  <a:spcPts val="4609"/>
                </a:lnSpc>
              </a:pPr>
              <a:endParaRPr lang="en-US" sz="3339" b="1" spc="327">
                <a:solidFill>
                  <a:srgbClr val="231F20"/>
                </a:solidFill>
                <a:latin typeface="DM Sans Bold"/>
                <a:ea typeface="DM Sans Bold"/>
                <a:cs typeface="DM Sans Bold"/>
                <a:sym typeface="DM Sans Bold"/>
              </a:endParaRPr>
            </a:p>
          </p:txBody>
        </p:sp>
        <p:sp>
          <p:nvSpPr>
            <p:cNvPr id="13" name="TextBox 13"/>
            <p:cNvSpPr txBox="1"/>
            <p:nvPr/>
          </p:nvSpPr>
          <p:spPr>
            <a:xfrm>
              <a:off x="877662" y="1117475"/>
              <a:ext cx="19885475" cy="1786433"/>
            </a:xfrm>
            <a:prstGeom prst="rect">
              <a:avLst/>
            </a:prstGeom>
          </p:spPr>
          <p:txBody>
            <a:bodyPr lIns="0" tIns="0" rIns="0" bIns="0" rtlCol="0" anchor="t">
              <a:spAutoFit/>
            </a:bodyPr>
            <a:lstStyle/>
            <a:p>
              <a:pPr algn="l">
                <a:lnSpc>
                  <a:spcPts val="3643"/>
                </a:lnSpc>
              </a:pPr>
              <a:r>
                <a:rPr lang="en-US" sz="2640" spc="258">
                  <a:solidFill>
                    <a:srgbClr val="231F20"/>
                  </a:solidFill>
                  <a:latin typeface="DM Sans"/>
                  <a:ea typeface="DM Sans"/>
                  <a:cs typeface="DM Sans"/>
                  <a:sym typeface="DM Sans"/>
                </a:rPr>
                <a:t>+ Có thể gây ra lỗi hoặc phá hỏng hệ điều hành nếu thực hiện sai cách.</a:t>
              </a:r>
            </a:p>
            <a:p>
              <a:pPr algn="l">
                <a:lnSpc>
                  <a:spcPts val="3643"/>
                </a:lnSpc>
              </a:pPr>
              <a:r>
                <a:rPr lang="en-US" sz="2640" spc="258">
                  <a:solidFill>
                    <a:srgbClr val="231F20"/>
                  </a:solidFill>
                  <a:latin typeface="DM Sans"/>
                  <a:ea typeface="DM Sans"/>
                  <a:cs typeface="DM Sans"/>
                  <a:sym typeface="DM Sans"/>
                </a:rPr>
                <a:t>+ Dễ bị phát hiện bởi các công cụ kiểm tra toàn vẹn hệ thống như rkhunter.</a:t>
              </a:r>
            </a:p>
            <a:p>
              <a:pPr algn="l">
                <a:lnSpc>
                  <a:spcPts val="3643"/>
                </a:lnSpc>
              </a:pPr>
              <a:endParaRPr lang="en-US" sz="2640" spc="258">
                <a:solidFill>
                  <a:srgbClr val="231F20"/>
                </a:solidFill>
                <a:latin typeface="DM Sans"/>
                <a:ea typeface="DM Sans"/>
                <a:cs typeface="DM Sans"/>
                <a:sym typeface="DM Sans"/>
              </a:endParaRPr>
            </a:p>
          </p:txBody>
        </p:sp>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sp>
        <p:nvSpPr>
          <p:cNvPr id="3" name="Freeform 3"/>
          <p:cNvSpPr/>
          <p:nvPr/>
        </p:nvSpPr>
        <p:spPr>
          <a:xfrm>
            <a:off x="15998168" y="4273761"/>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309528" y="504740"/>
            <a:ext cx="17978472" cy="1320546"/>
          </a:xfrm>
          <a:prstGeom prst="rect">
            <a:avLst/>
          </a:prstGeom>
        </p:spPr>
        <p:txBody>
          <a:bodyPr lIns="0" tIns="0" rIns="0" bIns="0" rtlCol="0" anchor="t">
            <a:spAutoFit/>
          </a:bodyPr>
          <a:lstStyle/>
          <a:p>
            <a:pPr algn="l">
              <a:lnSpc>
                <a:spcPts val="5381"/>
              </a:lnSpc>
            </a:pPr>
            <a:r>
              <a:rPr lang="en-US" sz="3900" b="1" spc="382">
                <a:solidFill>
                  <a:srgbClr val="231F20"/>
                </a:solidFill>
                <a:latin typeface="Oswald Bold"/>
                <a:ea typeface="Oswald Bold"/>
                <a:cs typeface="Oswald Bold"/>
                <a:sym typeface="Oswald Bold"/>
              </a:rPr>
              <a:t>4C. KỸ THUẬT TIÊM MÃ VÀ RỖNG HÓA TIẾN TRÌNH (CODE INJECTION AND PROCESS HOLLOWING) :</a:t>
            </a:r>
          </a:p>
        </p:txBody>
      </p:sp>
      <p:grpSp>
        <p:nvGrpSpPr>
          <p:cNvPr id="5" name="Group 5"/>
          <p:cNvGrpSpPr/>
          <p:nvPr/>
        </p:nvGrpSpPr>
        <p:grpSpPr>
          <a:xfrm>
            <a:off x="1028700" y="4730809"/>
            <a:ext cx="15572353" cy="1666723"/>
            <a:chOff x="0" y="0"/>
            <a:chExt cx="20763138" cy="2222297"/>
          </a:xfrm>
        </p:grpSpPr>
        <p:sp>
          <p:nvSpPr>
            <p:cNvPr id="6" name="TextBox 6"/>
            <p:cNvSpPr txBox="1"/>
            <p:nvPr/>
          </p:nvSpPr>
          <p:spPr>
            <a:xfrm>
              <a:off x="0" y="-57150"/>
              <a:ext cx="19885475" cy="2279447"/>
            </a:xfrm>
            <a:prstGeom prst="rect">
              <a:avLst/>
            </a:prstGeom>
          </p:spPr>
          <p:txBody>
            <a:bodyPr lIns="0" tIns="0" rIns="0" bIns="0" rtlCol="0" anchor="t">
              <a:spAutoFit/>
            </a:bodyPr>
            <a:lstStyle/>
            <a:p>
              <a:pPr marL="721102" lvl="1" indent="-360551" algn="l">
                <a:lnSpc>
                  <a:spcPts val="4609"/>
                </a:lnSpc>
                <a:buFont typeface="Arial"/>
                <a:buChar char="•"/>
              </a:pPr>
              <a:r>
                <a:rPr lang="en-US" sz="3339" b="1" spc="327">
                  <a:solidFill>
                    <a:srgbClr val="231F20"/>
                  </a:solidFill>
                  <a:latin typeface="DM Sans Bold"/>
                  <a:ea typeface="DM Sans Bold"/>
                  <a:cs typeface="DM Sans Bold"/>
                  <a:sym typeface="DM Sans Bold"/>
                </a:rPr>
                <a:t>Công cụ : </a:t>
              </a:r>
            </a:p>
            <a:p>
              <a:pPr algn="l">
                <a:lnSpc>
                  <a:spcPts val="4609"/>
                </a:lnSpc>
              </a:pPr>
              <a:endParaRPr lang="en-US" sz="3339" b="1" spc="327">
                <a:solidFill>
                  <a:srgbClr val="231F20"/>
                </a:solidFill>
                <a:latin typeface="DM Sans Bold"/>
                <a:ea typeface="DM Sans Bold"/>
                <a:cs typeface="DM Sans Bold"/>
                <a:sym typeface="DM Sans Bold"/>
              </a:endParaRPr>
            </a:p>
            <a:p>
              <a:pPr algn="l">
                <a:lnSpc>
                  <a:spcPts val="4609"/>
                </a:lnSpc>
              </a:pPr>
              <a:endParaRPr lang="en-US" sz="3339" b="1" spc="327">
                <a:solidFill>
                  <a:srgbClr val="231F20"/>
                </a:solidFill>
                <a:latin typeface="DM Sans Bold"/>
                <a:ea typeface="DM Sans Bold"/>
                <a:cs typeface="DM Sans Bold"/>
                <a:sym typeface="DM Sans Bold"/>
              </a:endParaRPr>
            </a:p>
          </p:txBody>
        </p:sp>
        <p:sp>
          <p:nvSpPr>
            <p:cNvPr id="7" name="TextBox 7"/>
            <p:cNvSpPr txBox="1"/>
            <p:nvPr/>
          </p:nvSpPr>
          <p:spPr>
            <a:xfrm>
              <a:off x="877662" y="1117475"/>
              <a:ext cx="19885475" cy="567233"/>
            </a:xfrm>
            <a:prstGeom prst="rect">
              <a:avLst/>
            </a:prstGeom>
          </p:spPr>
          <p:txBody>
            <a:bodyPr lIns="0" tIns="0" rIns="0" bIns="0" rtlCol="0" anchor="t">
              <a:spAutoFit/>
            </a:bodyPr>
            <a:lstStyle/>
            <a:p>
              <a:pPr algn="l">
                <a:lnSpc>
                  <a:spcPts val="3643"/>
                </a:lnSpc>
              </a:pPr>
              <a:r>
                <a:rPr lang="en-US" sz="2640" spc="258">
                  <a:solidFill>
                    <a:srgbClr val="231F20"/>
                  </a:solidFill>
                  <a:latin typeface="DM Sans"/>
                  <a:ea typeface="DM Sans"/>
                  <a:cs typeface="DM Sans"/>
                  <a:sym typeface="DM Sans"/>
                </a:rPr>
                <a:t>+ Process Hacker 2.</a:t>
              </a:r>
            </a:p>
          </p:txBody>
        </p:sp>
      </p:grpSp>
      <p:grpSp>
        <p:nvGrpSpPr>
          <p:cNvPr id="8" name="Group 8"/>
          <p:cNvGrpSpPr/>
          <p:nvPr/>
        </p:nvGrpSpPr>
        <p:grpSpPr>
          <a:xfrm>
            <a:off x="1028700" y="2187236"/>
            <a:ext cx="15572353" cy="2624843"/>
            <a:chOff x="0" y="0"/>
            <a:chExt cx="20763138" cy="3499790"/>
          </a:xfrm>
        </p:grpSpPr>
        <p:sp>
          <p:nvSpPr>
            <p:cNvPr id="9" name="TextBox 9"/>
            <p:cNvSpPr txBox="1"/>
            <p:nvPr/>
          </p:nvSpPr>
          <p:spPr>
            <a:xfrm>
              <a:off x="0" y="-57150"/>
              <a:ext cx="19885475" cy="1504747"/>
            </a:xfrm>
            <a:prstGeom prst="rect">
              <a:avLst/>
            </a:prstGeom>
          </p:spPr>
          <p:txBody>
            <a:bodyPr lIns="0" tIns="0" rIns="0" bIns="0" rtlCol="0" anchor="t">
              <a:spAutoFit/>
            </a:bodyPr>
            <a:lstStyle/>
            <a:p>
              <a:pPr marL="721102" lvl="1" indent="-360551" algn="l">
                <a:lnSpc>
                  <a:spcPts val="4609"/>
                </a:lnSpc>
                <a:buFont typeface="Arial"/>
                <a:buChar char="•"/>
              </a:pPr>
              <a:r>
                <a:rPr lang="en-US" sz="3339" b="1" spc="327">
                  <a:solidFill>
                    <a:srgbClr val="231F20"/>
                  </a:solidFill>
                  <a:latin typeface="DM Sans Bold"/>
                  <a:ea typeface="DM Sans Bold"/>
                  <a:cs typeface="DM Sans Bold"/>
                  <a:sym typeface="DM Sans Bold"/>
                </a:rPr>
                <a:t>Mô tả :</a:t>
              </a:r>
            </a:p>
            <a:p>
              <a:pPr algn="l">
                <a:lnSpc>
                  <a:spcPts val="4609"/>
                </a:lnSpc>
              </a:pPr>
              <a:endParaRPr lang="en-US" sz="3339" b="1" spc="327">
                <a:solidFill>
                  <a:srgbClr val="231F20"/>
                </a:solidFill>
                <a:latin typeface="DM Sans Bold"/>
                <a:ea typeface="DM Sans Bold"/>
                <a:cs typeface="DM Sans Bold"/>
                <a:sym typeface="DM Sans Bold"/>
              </a:endParaRPr>
            </a:p>
          </p:txBody>
        </p:sp>
        <p:sp>
          <p:nvSpPr>
            <p:cNvPr id="10" name="TextBox 10"/>
            <p:cNvSpPr txBox="1"/>
            <p:nvPr/>
          </p:nvSpPr>
          <p:spPr>
            <a:xfrm>
              <a:off x="877662" y="1103758"/>
              <a:ext cx="19885475" cy="2396033"/>
            </a:xfrm>
            <a:prstGeom prst="rect">
              <a:avLst/>
            </a:prstGeom>
          </p:spPr>
          <p:txBody>
            <a:bodyPr lIns="0" tIns="0" rIns="0" bIns="0" rtlCol="0" anchor="t">
              <a:spAutoFit/>
            </a:bodyPr>
            <a:lstStyle/>
            <a:p>
              <a:pPr algn="l">
                <a:lnSpc>
                  <a:spcPts val="3643"/>
                </a:lnSpc>
              </a:pPr>
              <a:r>
                <a:rPr lang="en-US" sz="2640" spc="258">
                  <a:solidFill>
                    <a:srgbClr val="231F20"/>
                  </a:solidFill>
                  <a:latin typeface="DM Sans"/>
                  <a:ea typeface="DM Sans"/>
                  <a:cs typeface="DM Sans"/>
                  <a:sym typeface="DM Sans"/>
                </a:rPr>
                <a:t>+ Tiêm mã và rỗng hóa tiến trình là các phương pháp mà kẻ tấn công có thể tiêm mã độc vào tiến trình đang chạy hoặc thay thế mã của một tiến trình hợp pháp bằng mã độc.</a:t>
              </a:r>
            </a:p>
            <a:p>
              <a:pPr algn="l">
                <a:lnSpc>
                  <a:spcPts val="3643"/>
                </a:lnSpc>
              </a:pPr>
              <a:endParaRPr lang="en-US" sz="2640" spc="258">
                <a:solidFill>
                  <a:srgbClr val="231F20"/>
                </a:solidFill>
                <a:latin typeface="DM Sans"/>
                <a:ea typeface="DM Sans"/>
                <a:cs typeface="DM Sans"/>
                <a:sym typeface="DM Sans"/>
              </a:endParaRPr>
            </a:p>
          </p:txBody>
        </p:sp>
      </p:grpSp>
      <p:grpSp>
        <p:nvGrpSpPr>
          <p:cNvPr id="11" name="Group 11"/>
          <p:cNvGrpSpPr/>
          <p:nvPr/>
        </p:nvGrpSpPr>
        <p:grpSpPr>
          <a:xfrm>
            <a:off x="1028700" y="6501993"/>
            <a:ext cx="15572353" cy="3092331"/>
            <a:chOff x="0" y="0"/>
            <a:chExt cx="20763138" cy="4123108"/>
          </a:xfrm>
        </p:grpSpPr>
        <p:sp>
          <p:nvSpPr>
            <p:cNvPr id="12" name="TextBox 12"/>
            <p:cNvSpPr txBox="1"/>
            <p:nvPr/>
          </p:nvSpPr>
          <p:spPr>
            <a:xfrm>
              <a:off x="0" y="-57150"/>
              <a:ext cx="19885475" cy="2279447"/>
            </a:xfrm>
            <a:prstGeom prst="rect">
              <a:avLst/>
            </a:prstGeom>
          </p:spPr>
          <p:txBody>
            <a:bodyPr lIns="0" tIns="0" rIns="0" bIns="0" rtlCol="0" anchor="t">
              <a:spAutoFit/>
            </a:bodyPr>
            <a:lstStyle/>
            <a:p>
              <a:pPr marL="721102" lvl="1" indent="-360551" algn="l">
                <a:lnSpc>
                  <a:spcPts val="4609"/>
                </a:lnSpc>
                <a:buFont typeface="Arial"/>
                <a:buChar char="•"/>
              </a:pPr>
              <a:r>
                <a:rPr lang="en-US" sz="3339" b="1" spc="327">
                  <a:solidFill>
                    <a:srgbClr val="231F20"/>
                  </a:solidFill>
                  <a:latin typeface="DM Sans Bold"/>
                  <a:ea typeface="DM Sans Bold"/>
                  <a:cs typeface="DM Sans Bold"/>
                  <a:sym typeface="DM Sans Bold"/>
                </a:rPr>
                <a:t>Bất lợi : </a:t>
              </a:r>
            </a:p>
            <a:p>
              <a:pPr algn="l">
                <a:lnSpc>
                  <a:spcPts val="4609"/>
                </a:lnSpc>
              </a:pPr>
              <a:endParaRPr lang="en-US" sz="3339" b="1" spc="327">
                <a:solidFill>
                  <a:srgbClr val="231F20"/>
                </a:solidFill>
                <a:latin typeface="DM Sans Bold"/>
                <a:ea typeface="DM Sans Bold"/>
                <a:cs typeface="DM Sans Bold"/>
                <a:sym typeface="DM Sans Bold"/>
              </a:endParaRPr>
            </a:p>
            <a:p>
              <a:pPr algn="l">
                <a:lnSpc>
                  <a:spcPts val="4609"/>
                </a:lnSpc>
              </a:pPr>
              <a:endParaRPr lang="en-US" sz="3339" b="1" spc="327">
                <a:solidFill>
                  <a:srgbClr val="231F20"/>
                </a:solidFill>
                <a:latin typeface="DM Sans Bold"/>
                <a:ea typeface="DM Sans Bold"/>
                <a:cs typeface="DM Sans Bold"/>
                <a:sym typeface="DM Sans Bold"/>
              </a:endParaRPr>
            </a:p>
          </p:txBody>
        </p:sp>
        <p:sp>
          <p:nvSpPr>
            <p:cNvPr id="13" name="TextBox 13"/>
            <p:cNvSpPr txBox="1"/>
            <p:nvPr/>
          </p:nvSpPr>
          <p:spPr>
            <a:xfrm>
              <a:off x="877662" y="1117475"/>
              <a:ext cx="19885475" cy="3005633"/>
            </a:xfrm>
            <a:prstGeom prst="rect">
              <a:avLst/>
            </a:prstGeom>
          </p:spPr>
          <p:txBody>
            <a:bodyPr lIns="0" tIns="0" rIns="0" bIns="0" rtlCol="0" anchor="t">
              <a:spAutoFit/>
            </a:bodyPr>
            <a:lstStyle/>
            <a:p>
              <a:pPr algn="l">
                <a:lnSpc>
                  <a:spcPts val="3643"/>
                </a:lnSpc>
              </a:pPr>
              <a:r>
                <a:rPr lang="en-US" sz="2640" spc="258">
                  <a:solidFill>
                    <a:srgbClr val="231F20"/>
                  </a:solidFill>
                  <a:latin typeface="DM Sans"/>
                  <a:ea typeface="DM Sans"/>
                  <a:cs typeface="DM Sans"/>
                  <a:sym typeface="DM Sans"/>
                </a:rPr>
                <a:t> + Dễ bị phát hiện bởi các phần mềm bảo mật.</a:t>
              </a:r>
            </a:p>
            <a:p>
              <a:pPr algn="l">
                <a:lnSpc>
                  <a:spcPts val="3643"/>
                </a:lnSpc>
              </a:pPr>
              <a:endParaRPr lang="en-US" sz="2640" spc="258">
                <a:solidFill>
                  <a:srgbClr val="231F20"/>
                </a:solidFill>
                <a:latin typeface="DM Sans"/>
                <a:ea typeface="DM Sans"/>
                <a:cs typeface="DM Sans"/>
                <a:sym typeface="DM Sans"/>
              </a:endParaRPr>
            </a:p>
            <a:p>
              <a:pPr algn="l">
                <a:lnSpc>
                  <a:spcPts val="3643"/>
                </a:lnSpc>
              </a:pPr>
              <a:r>
                <a:rPr lang="en-US" sz="2640" spc="258">
                  <a:solidFill>
                    <a:srgbClr val="231F20"/>
                  </a:solidFill>
                  <a:latin typeface="DM Sans"/>
                  <a:ea typeface="DM Sans"/>
                  <a:cs typeface="DM Sans"/>
                  <a:sym typeface="DM Sans"/>
                </a:rPr>
                <a:t> + Các kỹ thuật bảo mật hệ điều hành hiện đại như ASLR và DEP có thể ngăn chặn tiêm mã.</a:t>
              </a:r>
            </a:p>
            <a:p>
              <a:pPr algn="l">
                <a:lnSpc>
                  <a:spcPts val="3643"/>
                </a:lnSpc>
              </a:pPr>
              <a:endParaRPr lang="en-US" sz="2640" spc="258">
                <a:solidFill>
                  <a:srgbClr val="231F20"/>
                </a:solidFill>
                <a:latin typeface="DM Sans"/>
                <a:ea typeface="DM Sans"/>
                <a:cs typeface="DM Sans"/>
                <a:sym typeface="DM Sans"/>
              </a:endParaRPr>
            </a:p>
          </p:txBody>
        </p:sp>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2934703" y="3325454"/>
            <a:ext cx="12418594" cy="3464642"/>
          </a:xfrm>
          <a:prstGeom prst="rect">
            <a:avLst/>
          </a:prstGeom>
        </p:spPr>
        <p:txBody>
          <a:bodyPr lIns="0" tIns="0" rIns="0" bIns="0" rtlCol="0" anchor="t">
            <a:spAutoFit/>
          </a:bodyPr>
          <a:lstStyle/>
          <a:p>
            <a:pPr algn="l">
              <a:lnSpc>
                <a:spcPts val="13948"/>
              </a:lnSpc>
            </a:pPr>
            <a:r>
              <a:rPr lang="en-US" sz="10107" b="1" spc="990">
                <a:solidFill>
                  <a:srgbClr val="FFFFFF"/>
                </a:solidFill>
                <a:latin typeface="Oswald Bold"/>
                <a:ea typeface="Oswald Bold"/>
                <a:cs typeface="Oswald Bold"/>
                <a:sym typeface="Oswald Bold"/>
              </a:rPr>
              <a:t>V. CHỐNG PHÁP CHỨNG Ổ ĐĨA</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0372367" y="2508807"/>
            <a:ext cx="7702264" cy="4609688"/>
          </a:xfrm>
          <a:custGeom>
            <a:avLst/>
            <a:gdLst/>
            <a:ahLst/>
            <a:cxnLst/>
            <a:rect l="l" t="t" r="r" b="b"/>
            <a:pathLst>
              <a:path w="7702264" h="4609688">
                <a:moveTo>
                  <a:pt x="0" y="0"/>
                </a:moveTo>
                <a:lnTo>
                  <a:pt x="7702264" y="0"/>
                </a:lnTo>
                <a:lnTo>
                  <a:pt x="7702264" y="4609688"/>
                </a:lnTo>
                <a:lnTo>
                  <a:pt x="0" y="4609688"/>
                </a:lnTo>
                <a:lnTo>
                  <a:pt x="0" y="0"/>
                </a:lnTo>
                <a:close/>
              </a:path>
            </a:pathLst>
          </a:custGeom>
          <a:blipFill>
            <a:blip r:embed="rId5"/>
            <a:stretch>
              <a:fillRect/>
            </a:stretch>
          </a:blipFill>
        </p:spPr>
      </p:sp>
      <p:sp>
        <p:nvSpPr>
          <p:cNvPr id="5" name="TextBox 5"/>
          <p:cNvSpPr txBox="1"/>
          <p:nvPr/>
        </p:nvSpPr>
        <p:spPr>
          <a:xfrm>
            <a:off x="537261" y="650557"/>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1. GIỚI THIỆU :</a:t>
            </a:r>
          </a:p>
        </p:txBody>
      </p:sp>
      <p:sp>
        <p:nvSpPr>
          <p:cNvPr id="6" name="TextBox 6"/>
          <p:cNvSpPr txBox="1"/>
          <p:nvPr/>
        </p:nvSpPr>
        <p:spPr>
          <a:xfrm>
            <a:off x="537261" y="2792355"/>
            <a:ext cx="9229101" cy="1852803"/>
          </a:xfrm>
          <a:prstGeom prst="rect">
            <a:avLst/>
          </a:prstGeom>
        </p:spPr>
        <p:txBody>
          <a:bodyPr lIns="0" tIns="0" rIns="0" bIns="0" rtlCol="0" anchor="t">
            <a:spAutoFit/>
          </a:bodyPr>
          <a:lstStyle/>
          <a:p>
            <a:pPr algn="just">
              <a:lnSpc>
                <a:spcPts val="3726"/>
              </a:lnSpc>
            </a:pPr>
            <a:r>
              <a:rPr lang="en-US" sz="2700" spc="264">
                <a:solidFill>
                  <a:srgbClr val="231F20"/>
                </a:solidFill>
                <a:latin typeface="DM Sans"/>
                <a:ea typeface="DM Sans"/>
                <a:cs typeface="DM Sans"/>
                <a:sym typeface="DM Sans"/>
              </a:rPr>
              <a:t>Disk forensics Là kỹ thuật điều tra máy tính tập trung vào tập trung vào việc thu thập, phân tích và bảo quản bằng chứng trên các thiết bị phần cứng như ổ đĩa máy tính, USB hay thẻ nhớ.</a:t>
            </a:r>
          </a:p>
        </p:txBody>
      </p:sp>
      <p:sp>
        <p:nvSpPr>
          <p:cNvPr id="7" name="TextBox 7"/>
          <p:cNvSpPr txBox="1"/>
          <p:nvPr/>
        </p:nvSpPr>
        <p:spPr>
          <a:xfrm>
            <a:off x="537261" y="5516220"/>
            <a:ext cx="9229101" cy="1386078"/>
          </a:xfrm>
          <a:prstGeom prst="rect">
            <a:avLst/>
          </a:prstGeom>
        </p:spPr>
        <p:txBody>
          <a:bodyPr lIns="0" tIns="0" rIns="0" bIns="0" rtlCol="0" anchor="t">
            <a:spAutoFit/>
          </a:bodyPr>
          <a:lstStyle/>
          <a:p>
            <a:pPr algn="just">
              <a:lnSpc>
                <a:spcPts val="3726"/>
              </a:lnSpc>
            </a:pPr>
            <a:r>
              <a:rPr lang="en-US" sz="2700" spc="264">
                <a:solidFill>
                  <a:srgbClr val="231F20"/>
                </a:solidFill>
                <a:latin typeface="DM Sans"/>
                <a:ea typeface="DM Sans"/>
                <a:cs typeface="DM Sans"/>
                <a:sym typeface="DM Sans"/>
              </a:rPr>
              <a:t>Mục tiêu chính là thu thập và bảo quản bằng chứng số, phục hồi dữ liệu bị xóa và tìm kiếm thông tin của các file ẩn.</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537261" y="650557"/>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2. THÁCH THỨC :</a:t>
            </a:r>
          </a:p>
        </p:txBody>
      </p:sp>
      <p:sp>
        <p:nvSpPr>
          <p:cNvPr id="5" name="TextBox 5"/>
          <p:cNvSpPr txBox="1"/>
          <p:nvPr/>
        </p:nvSpPr>
        <p:spPr>
          <a:xfrm>
            <a:off x="783366" y="2443334"/>
            <a:ext cx="11148713" cy="919353"/>
          </a:xfrm>
          <a:prstGeom prst="rect">
            <a:avLst/>
          </a:prstGeom>
        </p:spPr>
        <p:txBody>
          <a:bodyPr lIns="0" tIns="0" rIns="0" bIns="0" rtlCol="0" anchor="t">
            <a:spAutoFit/>
          </a:bodyPr>
          <a:lstStyle/>
          <a:p>
            <a:pPr algn="just">
              <a:lnSpc>
                <a:spcPts val="3726"/>
              </a:lnSpc>
            </a:pPr>
            <a:r>
              <a:rPr lang="en-US" sz="2700" spc="264">
                <a:solidFill>
                  <a:srgbClr val="231F20"/>
                </a:solidFill>
                <a:latin typeface="DM Sans"/>
                <a:ea typeface="DM Sans"/>
                <a:cs typeface="DM Sans"/>
                <a:sym typeface="DM Sans"/>
              </a:rPr>
              <a:t>Dữ liệu trên ổ đĩa thường được mã hóa để bảo vệ khỏi truy cập trái phép.</a:t>
            </a:r>
          </a:p>
        </p:txBody>
      </p:sp>
      <p:sp>
        <p:nvSpPr>
          <p:cNvPr id="6" name="TextBox 6"/>
          <p:cNvSpPr txBox="1"/>
          <p:nvPr/>
        </p:nvSpPr>
        <p:spPr>
          <a:xfrm>
            <a:off x="783366" y="4124687"/>
            <a:ext cx="11148713" cy="919353"/>
          </a:xfrm>
          <a:prstGeom prst="rect">
            <a:avLst/>
          </a:prstGeom>
        </p:spPr>
        <p:txBody>
          <a:bodyPr lIns="0" tIns="0" rIns="0" bIns="0" rtlCol="0" anchor="t">
            <a:spAutoFit/>
          </a:bodyPr>
          <a:lstStyle/>
          <a:p>
            <a:pPr algn="just">
              <a:lnSpc>
                <a:spcPts val="3726"/>
              </a:lnSpc>
            </a:pPr>
            <a:r>
              <a:rPr lang="en-US" sz="2700" spc="264">
                <a:solidFill>
                  <a:srgbClr val="231F20"/>
                </a:solidFill>
                <a:latin typeface="DM Sans"/>
                <a:ea typeface="DM Sans"/>
                <a:cs typeface="DM Sans"/>
                <a:sym typeface="DM Sans"/>
              </a:rPr>
              <a:t>Phải xử lý nhiều định dạng và loại thiết bị lưu trữ khác nhau.</a:t>
            </a:r>
          </a:p>
        </p:txBody>
      </p:sp>
      <p:sp>
        <p:nvSpPr>
          <p:cNvPr id="7" name="TextBox 7"/>
          <p:cNvSpPr txBox="1"/>
          <p:nvPr/>
        </p:nvSpPr>
        <p:spPr>
          <a:xfrm>
            <a:off x="783366" y="5457892"/>
            <a:ext cx="11148713" cy="919353"/>
          </a:xfrm>
          <a:prstGeom prst="rect">
            <a:avLst/>
          </a:prstGeom>
        </p:spPr>
        <p:txBody>
          <a:bodyPr lIns="0" tIns="0" rIns="0" bIns="0" rtlCol="0" anchor="t">
            <a:spAutoFit/>
          </a:bodyPr>
          <a:lstStyle/>
          <a:p>
            <a:pPr algn="just">
              <a:lnSpc>
                <a:spcPts val="3726"/>
              </a:lnSpc>
            </a:pPr>
            <a:r>
              <a:rPr lang="en-US" sz="2700" spc="264">
                <a:solidFill>
                  <a:srgbClr val="231F20"/>
                </a:solidFill>
                <a:latin typeface="DM Sans"/>
                <a:ea typeface="DM Sans"/>
                <a:cs typeface="DM Sans"/>
                <a:sym typeface="DM Sans"/>
              </a:rPr>
              <a:t>Thu thập và phân tích dữ liệu trên các ổ đĩa lớn đòi hỏi nhiều thời gian và công sức</a:t>
            </a:r>
          </a:p>
        </p:txBody>
      </p:sp>
      <p:sp>
        <p:nvSpPr>
          <p:cNvPr id="8" name="Freeform 8"/>
          <p:cNvSpPr/>
          <p:nvPr/>
        </p:nvSpPr>
        <p:spPr>
          <a:xfrm>
            <a:off x="15998168" y="4273761"/>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586482" y="763124"/>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3. CÁC KỸ THUẬT CHỐNG PHÁP CHỨNG Ổ ĐĨA</a:t>
            </a:r>
          </a:p>
        </p:txBody>
      </p:sp>
      <p:sp>
        <p:nvSpPr>
          <p:cNvPr id="5" name="TextBox 5"/>
          <p:cNvSpPr txBox="1"/>
          <p:nvPr/>
        </p:nvSpPr>
        <p:spPr>
          <a:xfrm>
            <a:off x="783366" y="2433809"/>
            <a:ext cx="11148713" cy="512445"/>
          </a:xfrm>
          <a:prstGeom prst="rect">
            <a:avLst/>
          </a:prstGeom>
        </p:spPr>
        <p:txBody>
          <a:bodyPr lIns="0" tIns="0" rIns="0" bIns="0" rtlCol="0" anchor="t">
            <a:spAutoFit/>
          </a:bodyPr>
          <a:lstStyle/>
          <a:p>
            <a:pPr algn="just">
              <a:lnSpc>
                <a:spcPts val="4139"/>
              </a:lnSpc>
            </a:pPr>
            <a:r>
              <a:rPr lang="en-US" sz="2999" spc="293">
                <a:solidFill>
                  <a:srgbClr val="231F20"/>
                </a:solidFill>
                <a:latin typeface="DM Sans"/>
                <a:ea typeface="DM Sans"/>
                <a:cs typeface="DM Sans"/>
                <a:sym typeface="DM Sans"/>
              </a:rPr>
              <a:t>Mã hóa ổ đĩa (Disk encryption)</a:t>
            </a:r>
          </a:p>
        </p:txBody>
      </p:sp>
      <p:sp>
        <p:nvSpPr>
          <p:cNvPr id="6" name="TextBox 6"/>
          <p:cNvSpPr txBox="1"/>
          <p:nvPr/>
        </p:nvSpPr>
        <p:spPr>
          <a:xfrm>
            <a:off x="783366" y="3941088"/>
            <a:ext cx="11148713" cy="512445"/>
          </a:xfrm>
          <a:prstGeom prst="rect">
            <a:avLst/>
          </a:prstGeom>
        </p:spPr>
        <p:txBody>
          <a:bodyPr lIns="0" tIns="0" rIns="0" bIns="0" rtlCol="0" anchor="t">
            <a:spAutoFit/>
          </a:bodyPr>
          <a:lstStyle/>
          <a:p>
            <a:pPr algn="just">
              <a:lnSpc>
                <a:spcPts val="4139"/>
              </a:lnSpc>
            </a:pPr>
            <a:r>
              <a:rPr lang="en-US" sz="2999" spc="293">
                <a:solidFill>
                  <a:srgbClr val="231F20"/>
                </a:solidFill>
                <a:latin typeface="DM Sans"/>
                <a:ea typeface="DM Sans"/>
                <a:cs typeface="DM Sans"/>
                <a:sym typeface="DM Sans"/>
              </a:rPr>
              <a:t>Xóa dữ liệu an toàn (Data wiping)</a:t>
            </a:r>
          </a:p>
        </p:txBody>
      </p:sp>
      <p:sp>
        <p:nvSpPr>
          <p:cNvPr id="7" name="TextBox 7"/>
          <p:cNvSpPr txBox="1"/>
          <p:nvPr/>
        </p:nvSpPr>
        <p:spPr>
          <a:xfrm>
            <a:off x="783366" y="5448367"/>
            <a:ext cx="11148713" cy="512445"/>
          </a:xfrm>
          <a:prstGeom prst="rect">
            <a:avLst/>
          </a:prstGeom>
        </p:spPr>
        <p:txBody>
          <a:bodyPr lIns="0" tIns="0" rIns="0" bIns="0" rtlCol="0" anchor="t">
            <a:spAutoFit/>
          </a:bodyPr>
          <a:lstStyle/>
          <a:p>
            <a:pPr algn="just">
              <a:lnSpc>
                <a:spcPts val="4139"/>
              </a:lnSpc>
            </a:pPr>
            <a:r>
              <a:rPr lang="en-US" sz="2999" spc="293">
                <a:solidFill>
                  <a:srgbClr val="231F20"/>
                </a:solidFill>
                <a:latin typeface="DM Sans"/>
                <a:ea typeface="DM Sans"/>
                <a:cs typeface="DM Sans"/>
                <a:sym typeface="DM Sans"/>
              </a:rPr>
              <a:t>Che giấu dữ liệu (Steganography)</a:t>
            </a:r>
          </a:p>
        </p:txBody>
      </p:sp>
      <p:sp>
        <p:nvSpPr>
          <p:cNvPr id="8" name="Freeform 8"/>
          <p:cNvSpPr/>
          <p:nvPr/>
        </p:nvSpPr>
        <p:spPr>
          <a:xfrm>
            <a:off x="15998168" y="4273761"/>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586482" y="486899"/>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MÃ HÓA Ổ ĐĨA</a:t>
            </a:r>
          </a:p>
        </p:txBody>
      </p:sp>
      <p:sp>
        <p:nvSpPr>
          <p:cNvPr id="5" name="TextBox 5"/>
          <p:cNvSpPr txBox="1"/>
          <p:nvPr/>
        </p:nvSpPr>
        <p:spPr>
          <a:xfrm>
            <a:off x="586482" y="1783055"/>
            <a:ext cx="13855859" cy="1560195"/>
          </a:xfrm>
          <a:prstGeom prst="rect">
            <a:avLst/>
          </a:prstGeom>
        </p:spPr>
        <p:txBody>
          <a:bodyPr lIns="0" tIns="0" rIns="0" bIns="0" rtlCol="0" anchor="t">
            <a:spAutoFit/>
          </a:bodyPr>
          <a:lstStyle/>
          <a:p>
            <a:pPr algn="just">
              <a:lnSpc>
                <a:spcPts val="4139"/>
              </a:lnSpc>
            </a:pPr>
            <a:r>
              <a:rPr lang="en-US" sz="2999" spc="293">
                <a:solidFill>
                  <a:srgbClr val="231F20"/>
                </a:solidFill>
                <a:latin typeface="Asap"/>
                <a:ea typeface="Asap"/>
                <a:cs typeface="Asap"/>
                <a:sym typeface="Asap"/>
              </a:rPr>
              <a:t>Sử dụng các thuật toán mã hóa mạnh như AES để mã hóa dữ liệu trong file, folder hoặc mã hóa toàn bộ ổ cứng. Dữ liệu đã được mã hóa sẽ không thể đọc được nếu không có key giải mã.</a:t>
            </a:r>
          </a:p>
        </p:txBody>
      </p:sp>
      <p:sp>
        <p:nvSpPr>
          <p:cNvPr id="6" name="Freeform 6"/>
          <p:cNvSpPr/>
          <p:nvPr/>
        </p:nvSpPr>
        <p:spPr>
          <a:xfrm>
            <a:off x="15998168" y="4273761"/>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TextBox 7"/>
          <p:cNvSpPr txBox="1"/>
          <p:nvPr/>
        </p:nvSpPr>
        <p:spPr>
          <a:xfrm>
            <a:off x="586482" y="4209498"/>
            <a:ext cx="13855859" cy="3131820"/>
          </a:xfrm>
          <a:prstGeom prst="rect">
            <a:avLst/>
          </a:prstGeom>
        </p:spPr>
        <p:txBody>
          <a:bodyPr lIns="0" tIns="0" rIns="0" bIns="0" rtlCol="0" anchor="t">
            <a:spAutoFit/>
          </a:bodyPr>
          <a:lstStyle/>
          <a:p>
            <a:pPr algn="just">
              <a:lnSpc>
                <a:spcPts val="4139"/>
              </a:lnSpc>
            </a:pPr>
            <a:r>
              <a:rPr lang="en-US" sz="2999" b="1" spc="293">
                <a:solidFill>
                  <a:srgbClr val="231F20"/>
                </a:solidFill>
                <a:latin typeface="Asap Bold"/>
                <a:ea typeface="Asap Bold"/>
                <a:cs typeface="Asap Bold"/>
                <a:sym typeface="Asap Bold"/>
              </a:rPr>
              <a:t>Hạn chế:</a:t>
            </a:r>
          </a:p>
          <a:p>
            <a:pPr algn="just">
              <a:lnSpc>
                <a:spcPts val="4139"/>
              </a:lnSpc>
            </a:pPr>
            <a:r>
              <a:rPr lang="en-US" sz="2999" spc="293">
                <a:solidFill>
                  <a:srgbClr val="231F20"/>
                </a:solidFill>
                <a:latin typeface="Asap"/>
                <a:ea typeface="Asap"/>
                <a:cs typeface="Asap"/>
                <a:sym typeface="Asap"/>
              </a:rPr>
              <a:t>+Quá trình mã hóa và giải mã tiêu tốn tài nguyên, làm giảm hiệu suất máy tính.</a:t>
            </a:r>
          </a:p>
          <a:p>
            <a:pPr algn="just">
              <a:lnSpc>
                <a:spcPts val="4139"/>
              </a:lnSpc>
            </a:pPr>
            <a:r>
              <a:rPr lang="en-US" sz="2999" spc="293">
                <a:solidFill>
                  <a:srgbClr val="231F20"/>
                </a:solidFill>
                <a:latin typeface="Asap"/>
                <a:ea typeface="Asap"/>
                <a:cs typeface="Asap"/>
                <a:sym typeface="Asap"/>
              </a:rPr>
              <a:t>+Tốn chi phí triển khai trên các hệ thống phức tạp.</a:t>
            </a:r>
          </a:p>
          <a:p>
            <a:pPr algn="just">
              <a:lnSpc>
                <a:spcPts val="4139"/>
              </a:lnSpc>
            </a:pPr>
            <a:r>
              <a:rPr lang="en-US" sz="2999" spc="293">
                <a:solidFill>
                  <a:srgbClr val="231F20"/>
                </a:solidFill>
                <a:latin typeface="Asap"/>
                <a:ea typeface="Asap"/>
                <a:cs typeface="Asap"/>
                <a:sym typeface="Asap"/>
              </a:rPr>
              <a:t>+Cần bảo quản key cẩn thận, mất key có thể dẫn đến không thể truy cập hoặc khôi phục dữ liệu.</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5998168" y="4273761"/>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6822826" y="3788997"/>
            <a:ext cx="4037321" cy="3304743"/>
          </a:xfrm>
          <a:custGeom>
            <a:avLst/>
            <a:gdLst/>
            <a:ahLst/>
            <a:cxnLst/>
            <a:rect l="l" t="t" r="r" b="b"/>
            <a:pathLst>
              <a:path w="4037321" h="3304743">
                <a:moveTo>
                  <a:pt x="0" y="0"/>
                </a:moveTo>
                <a:lnTo>
                  <a:pt x="4037321" y="0"/>
                </a:lnTo>
                <a:lnTo>
                  <a:pt x="4037321" y="3304742"/>
                </a:lnTo>
                <a:lnTo>
                  <a:pt x="0" y="3304742"/>
                </a:lnTo>
                <a:lnTo>
                  <a:pt x="0" y="0"/>
                </a:lnTo>
                <a:close/>
              </a:path>
            </a:pathLst>
          </a:custGeom>
          <a:blipFill>
            <a:blip r:embed="rId5"/>
            <a:stretch>
              <a:fillRect/>
            </a:stretch>
          </a:blipFill>
        </p:spPr>
      </p:sp>
      <p:sp>
        <p:nvSpPr>
          <p:cNvPr id="6" name="Freeform 6"/>
          <p:cNvSpPr/>
          <p:nvPr/>
        </p:nvSpPr>
        <p:spPr>
          <a:xfrm>
            <a:off x="1006242" y="3622142"/>
            <a:ext cx="3564798" cy="3638451"/>
          </a:xfrm>
          <a:custGeom>
            <a:avLst/>
            <a:gdLst/>
            <a:ahLst/>
            <a:cxnLst/>
            <a:rect l="l" t="t" r="r" b="b"/>
            <a:pathLst>
              <a:path w="3564798" h="3638451">
                <a:moveTo>
                  <a:pt x="0" y="0"/>
                </a:moveTo>
                <a:lnTo>
                  <a:pt x="3564798" y="0"/>
                </a:lnTo>
                <a:lnTo>
                  <a:pt x="3564798" y="3638452"/>
                </a:lnTo>
                <a:lnTo>
                  <a:pt x="0" y="3638452"/>
                </a:lnTo>
                <a:lnTo>
                  <a:pt x="0" y="0"/>
                </a:lnTo>
                <a:close/>
              </a:path>
            </a:pathLst>
          </a:custGeom>
          <a:blipFill>
            <a:blip r:embed="rId6"/>
            <a:stretch>
              <a:fillRect/>
            </a:stretch>
          </a:blipFill>
        </p:spPr>
      </p:sp>
      <p:sp>
        <p:nvSpPr>
          <p:cNvPr id="7" name="Freeform 7"/>
          <p:cNvSpPr/>
          <p:nvPr/>
        </p:nvSpPr>
        <p:spPr>
          <a:xfrm>
            <a:off x="13111932" y="3748634"/>
            <a:ext cx="3961073" cy="3638451"/>
          </a:xfrm>
          <a:custGeom>
            <a:avLst/>
            <a:gdLst/>
            <a:ahLst/>
            <a:cxnLst/>
            <a:rect l="l" t="t" r="r" b="b"/>
            <a:pathLst>
              <a:path w="3961073" h="3638451">
                <a:moveTo>
                  <a:pt x="0" y="0"/>
                </a:moveTo>
                <a:lnTo>
                  <a:pt x="3961073" y="0"/>
                </a:lnTo>
                <a:lnTo>
                  <a:pt x="3961073" y="3638452"/>
                </a:lnTo>
                <a:lnTo>
                  <a:pt x="0" y="3638452"/>
                </a:lnTo>
                <a:lnTo>
                  <a:pt x="0" y="0"/>
                </a:lnTo>
                <a:close/>
              </a:path>
            </a:pathLst>
          </a:custGeom>
          <a:blipFill>
            <a:blip r:embed="rId7"/>
            <a:stretch>
              <a:fillRect/>
            </a:stretch>
          </a:blipFill>
        </p:spPr>
      </p:sp>
      <p:sp>
        <p:nvSpPr>
          <p:cNvPr id="8" name="TextBox 8"/>
          <p:cNvSpPr txBox="1"/>
          <p:nvPr/>
        </p:nvSpPr>
        <p:spPr>
          <a:xfrm>
            <a:off x="586482" y="486899"/>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MÃ HÓA Ổ ĐĨA</a:t>
            </a:r>
          </a:p>
        </p:txBody>
      </p:sp>
      <p:sp>
        <p:nvSpPr>
          <p:cNvPr id="9" name="TextBox 9"/>
          <p:cNvSpPr txBox="1"/>
          <p:nvPr/>
        </p:nvSpPr>
        <p:spPr>
          <a:xfrm>
            <a:off x="586482" y="2102990"/>
            <a:ext cx="14274236" cy="1036320"/>
          </a:xfrm>
          <a:prstGeom prst="rect">
            <a:avLst/>
          </a:prstGeom>
        </p:spPr>
        <p:txBody>
          <a:bodyPr lIns="0" tIns="0" rIns="0" bIns="0" rtlCol="0" anchor="t">
            <a:spAutoFit/>
          </a:bodyPr>
          <a:lstStyle/>
          <a:p>
            <a:pPr algn="just">
              <a:lnSpc>
                <a:spcPts val="4139"/>
              </a:lnSpc>
            </a:pPr>
            <a:r>
              <a:rPr lang="en-US" sz="2999" b="1" spc="293">
                <a:solidFill>
                  <a:srgbClr val="231F20"/>
                </a:solidFill>
                <a:latin typeface="Asap Bold"/>
                <a:ea typeface="Asap Bold"/>
                <a:cs typeface="Asap Bold"/>
                <a:sym typeface="Asap Bold"/>
              </a:rPr>
              <a:t>Công cụ thực hiện:</a:t>
            </a:r>
            <a:r>
              <a:rPr lang="en-US" sz="2999" spc="293">
                <a:solidFill>
                  <a:srgbClr val="231F20"/>
                </a:solidFill>
                <a:latin typeface="Asap"/>
                <a:ea typeface="Asap"/>
                <a:cs typeface="Asap"/>
                <a:sym typeface="Asap"/>
              </a:rPr>
              <a:t> VeraCrypt, FileVault (MacOS), BitLocker (Windows)</a:t>
            </a:r>
          </a:p>
          <a:p>
            <a:pPr algn="just">
              <a:lnSpc>
                <a:spcPts val="4139"/>
              </a:lnSpc>
            </a:pPr>
            <a:endParaRPr lang="en-US" sz="2999" spc="293">
              <a:solidFill>
                <a:srgbClr val="231F20"/>
              </a:solidFill>
              <a:latin typeface="Asap"/>
              <a:ea typeface="Asap"/>
              <a:cs typeface="Asap"/>
              <a:sym typeface="Asap"/>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586482" y="486899"/>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DATA WIPING</a:t>
            </a:r>
          </a:p>
        </p:txBody>
      </p:sp>
      <p:sp>
        <p:nvSpPr>
          <p:cNvPr id="5" name="TextBox 5"/>
          <p:cNvSpPr txBox="1"/>
          <p:nvPr/>
        </p:nvSpPr>
        <p:spPr>
          <a:xfrm>
            <a:off x="586482" y="1783055"/>
            <a:ext cx="12920663" cy="1560195"/>
          </a:xfrm>
          <a:prstGeom prst="rect">
            <a:avLst/>
          </a:prstGeom>
        </p:spPr>
        <p:txBody>
          <a:bodyPr lIns="0" tIns="0" rIns="0" bIns="0" rtlCol="0" anchor="t">
            <a:spAutoFit/>
          </a:bodyPr>
          <a:lstStyle/>
          <a:p>
            <a:pPr algn="just">
              <a:lnSpc>
                <a:spcPts val="4139"/>
              </a:lnSpc>
            </a:pPr>
            <a:r>
              <a:rPr lang="en-US" sz="2999" spc="293">
                <a:solidFill>
                  <a:srgbClr val="231F20"/>
                </a:solidFill>
                <a:latin typeface="Asap"/>
                <a:ea typeface="Asap"/>
                <a:cs typeface="Asap"/>
                <a:sym typeface="Asap"/>
              </a:rPr>
              <a:t>Sử dụng các phần mềm chuyên dụng để xóa dữ liệu một cách an toàn bằng cách ghi đè file để ngăn chặn khả năng phục hồi dữ liệu.</a:t>
            </a:r>
          </a:p>
        </p:txBody>
      </p:sp>
      <p:sp>
        <p:nvSpPr>
          <p:cNvPr id="6" name="Freeform 6"/>
          <p:cNvSpPr/>
          <p:nvPr/>
        </p:nvSpPr>
        <p:spPr>
          <a:xfrm>
            <a:off x="15998168" y="4273761"/>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TextBox 7"/>
          <p:cNvSpPr txBox="1"/>
          <p:nvPr/>
        </p:nvSpPr>
        <p:spPr>
          <a:xfrm>
            <a:off x="586482" y="4209498"/>
            <a:ext cx="12920663" cy="2607945"/>
          </a:xfrm>
          <a:prstGeom prst="rect">
            <a:avLst/>
          </a:prstGeom>
        </p:spPr>
        <p:txBody>
          <a:bodyPr lIns="0" tIns="0" rIns="0" bIns="0" rtlCol="0" anchor="t">
            <a:spAutoFit/>
          </a:bodyPr>
          <a:lstStyle/>
          <a:p>
            <a:pPr algn="just">
              <a:lnSpc>
                <a:spcPts val="4139"/>
              </a:lnSpc>
            </a:pPr>
            <a:r>
              <a:rPr lang="en-US" sz="2999" b="1" spc="293">
                <a:solidFill>
                  <a:srgbClr val="231F20"/>
                </a:solidFill>
                <a:latin typeface="Asap Bold"/>
                <a:ea typeface="Asap Bold"/>
                <a:cs typeface="Asap Bold"/>
                <a:sym typeface="Asap Bold"/>
              </a:rPr>
              <a:t>Hạn chế:</a:t>
            </a:r>
          </a:p>
          <a:p>
            <a:pPr algn="just">
              <a:lnSpc>
                <a:spcPts val="4139"/>
              </a:lnSpc>
            </a:pPr>
            <a:r>
              <a:rPr lang="en-US" sz="2999" spc="293">
                <a:solidFill>
                  <a:srgbClr val="231F20"/>
                </a:solidFill>
                <a:latin typeface="Asap"/>
                <a:ea typeface="Asap"/>
                <a:cs typeface="Asap"/>
                <a:sym typeface="Asap"/>
              </a:rPr>
              <a:t>+Một khi dữ liệu đã được xóa, việc khôi phục là rất khó khăn hoặc không thể.</a:t>
            </a:r>
          </a:p>
          <a:p>
            <a:pPr algn="just">
              <a:lnSpc>
                <a:spcPts val="4139"/>
              </a:lnSpc>
            </a:pPr>
            <a:r>
              <a:rPr lang="en-US" sz="2999" spc="293">
                <a:solidFill>
                  <a:srgbClr val="231F20"/>
                </a:solidFill>
                <a:latin typeface="Asap"/>
                <a:ea typeface="Asap"/>
                <a:cs typeface="Asap"/>
                <a:sym typeface="Asap"/>
              </a:rPr>
              <a:t>+Một số thiết bị lưu trữ (như SSD) có các cơ chế bảo vệ dữ liệu mà có thể làm cho việc xóa dữ liệu trở nên phức tạp hơn.</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5998168" y="4273761"/>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9261224" y="1834677"/>
            <a:ext cx="6736944" cy="6346832"/>
          </a:xfrm>
          <a:custGeom>
            <a:avLst/>
            <a:gdLst/>
            <a:ahLst/>
            <a:cxnLst/>
            <a:rect l="l" t="t" r="r" b="b"/>
            <a:pathLst>
              <a:path w="6736944" h="6346832">
                <a:moveTo>
                  <a:pt x="0" y="0"/>
                </a:moveTo>
                <a:lnTo>
                  <a:pt x="6736944" y="0"/>
                </a:lnTo>
                <a:lnTo>
                  <a:pt x="6736944" y="6346832"/>
                </a:lnTo>
                <a:lnTo>
                  <a:pt x="0" y="6346832"/>
                </a:lnTo>
                <a:lnTo>
                  <a:pt x="0" y="0"/>
                </a:lnTo>
                <a:close/>
              </a:path>
            </a:pathLst>
          </a:custGeom>
          <a:blipFill>
            <a:blip r:embed="rId5"/>
            <a:stretch>
              <a:fillRect/>
            </a:stretch>
          </a:blipFill>
        </p:spPr>
      </p:sp>
      <p:sp>
        <p:nvSpPr>
          <p:cNvPr id="6" name="TextBox 6"/>
          <p:cNvSpPr txBox="1"/>
          <p:nvPr/>
        </p:nvSpPr>
        <p:spPr>
          <a:xfrm>
            <a:off x="586482" y="486899"/>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DATA WIPING</a:t>
            </a:r>
          </a:p>
        </p:txBody>
      </p:sp>
      <p:sp>
        <p:nvSpPr>
          <p:cNvPr id="7" name="TextBox 7"/>
          <p:cNvSpPr txBox="1"/>
          <p:nvPr/>
        </p:nvSpPr>
        <p:spPr>
          <a:xfrm>
            <a:off x="586482" y="2713565"/>
            <a:ext cx="7604813" cy="1560195"/>
          </a:xfrm>
          <a:prstGeom prst="rect">
            <a:avLst/>
          </a:prstGeom>
        </p:spPr>
        <p:txBody>
          <a:bodyPr lIns="0" tIns="0" rIns="0" bIns="0" rtlCol="0" anchor="t">
            <a:spAutoFit/>
          </a:bodyPr>
          <a:lstStyle/>
          <a:p>
            <a:pPr algn="just">
              <a:lnSpc>
                <a:spcPts val="4139"/>
              </a:lnSpc>
            </a:pPr>
            <a:r>
              <a:rPr lang="en-US" sz="2999" b="1" spc="293">
                <a:solidFill>
                  <a:srgbClr val="231F20"/>
                </a:solidFill>
                <a:latin typeface="Asap Bold"/>
                <a:ea typeface="Asap Bold"/>
                <a:cs typeface="Asap Bold"/>
                <a:sym typeface="Asap Bold"/>
              </a:rPr>
              <a:t>Công cụ sử dụng: </a:t>
            </a:r>
            <a:r>
              <a:rPr lang="en-US" sz="2999" spc="293">
                <a:solidFill>
                  <a:srgbClr val="231F20"/>
                </a:solidFill>
                <a:latin typeface="Asap"/>
                <a:ea typeface="Asap"/>
                <a:cs typeface="Asap"/>
                <a:sym typeface="Asap"/>
              </a:rPr>
              <a:t>SDelete, KillDisk,  WipeFile, Secure Eraser, Disk Wipe,</a:t>
            </a:r>
          </a:p>
          <a:p>
            <a:pPr algn="just">
              <a:lnSpc>
                <a:spcPts val="4139"/>
              </a:lnSpc>
            </a:pPr>
            <a:r>
              <a:rPr lang="en-US" sz="2999" spc="293">
                <a:solidFill>
                  <a:srgbClr val="231F20"/>
                </a:solidFill>
                <a:latin typeface="Asap"/>
                <a:ea typeface="Asap"/>
                <a:cs typeface="Asap"/>
                <a:sym typeface="Asap"/>
              </a:rPr>
              <a:t>DBAN(Darik's Boot and Nuke)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1625259"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I.1. MÃ HÓA LƯU LƯỢNG MẠNG</a:t>
            </a:r>
          </a:p>
        </p:txBody>
      </p:sp>
      <p:sp>
        <p:nvSpPr>
          <p:cNvPr id="4" name="TextBox 4"/>
          <p:cNvSpPr txBox="1"/>
          <p:nvPr/>
        </p:nvSpPr>
        <p:spPr>
          <a:xfrm>
            <a:off x="1463062" y="2636377"/>
            <a:ext cx="15361876" cy="2141998"/>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Công cụ sử dụng:</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VPN (Virtual Private Network)</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SSL/TLS (Secure Sockets Layer/Transport Layer Security)</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SSH (Secure Shell)</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Tor (The Onion Router)</a:t>
            </a: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586482" y="486899"/>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ẨN DỮ LIỆU</a:t>
            </a:r>
          </a:p>
        </p:txBody>
      </p:sp>
      <p:sp>
        <p:nvSpPr>
          <p:cNvPr id="5" name="TextBox 5"/>
          <p:cNvSpPr txBox="1"/>
          <p:nvPr/>
        </p:nvSpPr>
        <p:spPr>
          <a:xfrm>
            <a:off x="586482" y="1906107"/>
            <a:ext cx="13117546" cy="1036320"/>
          </a:xfrm>
          <a:prstGeom prst="rect">
            <a:avLst/>
          </a:prstGeom>
        </p:spPr>
        <p:txBody>
          <a:bodyPr lIns="0" tIns="0" rIns="0" bIns="0" rtlCol="0" anchor="t">
            <a:spAutoFit/>
          </a:bodyPr>
          <a:lstStyle/>
          <a:p>
            <a:pPr algn="just">
              <a:lnSpc>
                <a:spcPts val="4139"/>
              </a:lnSpc>
            </a:pPr>
            <a:r>
              <a:rPr lang="en-US" sz="2999" spc="293">
                <a:solidFill>
                  <a:srgbClr val="231F20"/>
                </a:solidFill>
                <a:latin typeface="Asap"/>
                <a:ea typeface="Asap"/>
                <a:cs typeface="Asap"/>
                <a:sym typeface="Asap"/>
              </a:rPr>
              <a:t>Kỹ thuật ẩn giấu dữ liệu nhạy cảm vào các file ảnh, âm thanh hoặc video.</a:t>
            </a:r>
          </a:p>
        </p:txBody>
      </p:sp>
      <p:sp>
        <p:nvSpPr>
          <p:cNvPr id="6" name="Freeform 6"/>
          <p:cNvSpPr/>
          <p:nvPr/>
        </p:nvSpPr>
        <p:spPr>
          <a:xfrm>
            <a:off x="15998168" y="4273761"/>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TextBox 7"/>
          <p:cNvSpPr txBox="1"/>
          <p:nvPr/>
        </p:nvSpPr>
        <p:spPr>
          <a:xfrm>
            <a:off x="586482" y="4209498"/>
            <a:ext cx="13855859" cy="2607945"/>
          </a:xfrm>
          <a:prstGeom prst="rect">
            <a:avLst/>
          </a:prstGeom>
        </p:spPr>
        <p:txBody>
          <a:bodyPr lIns="0" tIns="0" rIns="0" bIns="0" rtlCol="0" anchor="t">
            <a:spAutoFit/>
          </a:bodyPr>
          <a:lstStyle/>
          <a:p>
            <a:pPr algn="just">
              <a:lnSpc>
                <a:spcPts val="4139"/>
              </a:lnSpc>
            </a:pPr>
            <a:r>
              <a:rPr lang="en-US" sz="2999" b="1" spc="293">
                <a:solidFill>
                  <a:srgbClr val="231F20"/>
                </a:solidFill>
                <a:latin typeface="Asap Bold"/>
                <a:ea typeface="Asap Bold"/>
                <a:cs typeface="Asap Bold"/>
                <a:sym typeface="Asap Bold"/>
              </a:rPr>
              <a:t>Hạn chế:</a:t>
            </a:r>
          </a:p>
          <a:p>
            <a:pPr algn="just">
              <a:lnSpc>
                <a:spcPts val="4139"/>
              </a:lnSpc>
            </a:pPr>
            <a:r>
              <a:rPr lang="en-US" sz="2999" spc="293">
                <a:solidFill>
                  <a:srgbClr val="231F20"/>
                </a:solidFill>
                <a:latin typeface="Asap"/>
                <a:ea typeface="Asap"/>
                <a:cs typeface="Asap"/>
                <a:sym typeface="Asap"/>
              </a:rPr>
              <a:t>+Kích thước dữ liệu cần ẩn giấu có giới hạn, nếu kích thước quá lớn sẽ dễ bị phát hiện.</a:t>
            </a:r>
          </a:p>
          <a:p>
            <a:pPr algn="just">
              <a:lnSpc>
                <a:spcPts val="4139"/>
              </a:lnSpc>
            </a:pPr>
            <a:r>
              <a:rPr lang="en-US" sz="2999" spc="293">
                <a:solidFill>
                  <a:srgbClr val="231F20"/>
                </a:solidFill>
                <a:latin typeface="Asap"/>
                <a:ea typeface="Asap"/>
                <a:cs typeface="Asap"/>
                <a:sym typeface="Asap"/>
              </a:rPr>
              <a:t>+Nếu một phương pháp steganography không đủ tinh vi, thông tin ẩn có thể bị phát hiện dễ dàng bằng các công cụ phân tích.</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5998168" y="4273761"/>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8316282" y="3776969"/>
            <a:ext cx="5772226" cy="3564349"/>
          </a:xfrm>
          <a:custGeom>
            <a:avLst/>
            <a:gdLst/>
            <a:ahLst/>
            <a:cxnLst/>
            <a:rect l="l" t="t" r="r" b="b"/>
            <a:pathLst>
              <a:path w="5772226" h="3564349">
                <a:moveTo>
                  <a:pt x="0" y="0"/>
                </a:moveTo>
                <a:lnTo>
                  <a:pt x="5772226" y="0"/>
                </a:lnTo>
                <a:lnTo>
                  <a:pt x="5772226" y="3564349"/>
                </a:lnTo>
                <a:lnTo>
                  <a:pt x="0" y="3564349"/>
                </a:lnTo>
                <a:lnTo>
                  <a:pt x="0" y="0"/>
                </a:lnTo>
                <a:close/>
              </a:path>
            </a:pathLst>
          </a:custGeom>
          <a:blipFill>
            <a:blip r:embed="rId5"/>
            <a:stretch>
              <a:fillRect/>
            </a:stretch>
          </a:blipFill>
        </p:spPr>
      </p:sp>
      <p:sp>
        <p:nvSpPr>
          <p:cNvPr id="6" name="Freeform 6"/>
          <p:cNvSpPr/>
          <p:nvPr/>
        </p:nvSpPr>
        <p:spPr>
          <a:xfrm>
            <a:off x="1800099" y="3776969"/>
            <a:ext cx="3775192" cy="3775192"/>
          </a:xfrm>
          <a:custGeom>
            <a:avLst/>
            <a:gdLst/>
            <a:ahLst/>
            <a:cxnLst/>
            <a:rect l="l" t="t" r="r" b="b"/>
            <a:pathLst>
              <a:path w="3775192" h="3775192">
                <a:moveTo>
                  <a:pt x="0" y="0"/>
                </a:moveTo>
                <a:lnTo>
                  <a:pt x="3775192" y="0"/>
                </a:lnTo>
                <a:lnTo>
                  <a:pt x="3775192" y="3775191"/>
                </a:lnTo>
                <a:lnTo>
                  <a:pt x="0" y="3775191"/>
                </a:lnTo>
                <a:lnTo>
                  <a:pt x="0" y="0"/>
                </a:lnTo>
                <a:close/>
              </a:path>
            </a:pathLst>
          </a:custGeom>
          <a:blipFill>
            <a:blip r:embed="rId6"/>
            <a:stretch>
              <a:fillRect/>
            </a:stretch>
          </a:blipFill>
        </p:spPr>
      </p:sp>
      <p:sp>
        <p:nvSpPr>
          <p:cNvPr id="7" name="TextBox 7"/>
          <p:cNvSpPr txBox="1"/>
          <p:nvPr/>
        </p:nvSpPr>
        <p:spPr>
          <a:xfrm>
            <a:off x="586482" y="486899"/>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DATA WIPING</a:t>
            </a:r>
          </a:p>
        </p:txBody>
      </p:sp>
      <p:sp>
        <p:nvSpPr>
          <p:cNvPr id="8" name="TextBox 8"/>
          <p:cNvSpPr txBox="1"/>
          <p:nvPr/>
        </p:nvSpPr>
        <p:spPr>
          <a:xfrm>
            <a:off x="586482" y="1901422"/>
            <a:ext cx="12330013" cy="512445"/>
          </a:xfrm>
          <a:prstGeom prst="rect">
            <a:avLst/>
          </a:prstGeom>
        </p:spPr>
        <p:txBody>
          <a:bodyPr lIns="0" tIns="0" rIns="0" bIns="0" rtlCol="0" anchor="t">
            <a:spAutoFit/>
          </a:bodyPr>
          <a:lstStyle/>
          <a:p>
            <a:pPr algn="just">
              <a:lnSpc>
                <a:spcPts val="4139"/>
              </a:lnSpc>
            </a:pPr>
            <a:r>
              <a:rPr lang="en-US" sz="2999" b="1" spc="293">
                <a:solidFill>
                  <a:srgbClr val="231F20"/>
                </a:solidFill>
                <a:latin typeface="Asap Bold"/>
                <a:ea typeface="Asap Bold"/>
                <a:cs typeface="Asap Bold"/>
                <a:sym typeface="Asap Bold"/>
              </a:rPr>
              <a:t>Công cụ sử dụng: </a:t>
            </a:r>
            <a:r>
              <a:rPr lang="en-US" sz="2999" spc="293">
                <a:solidFill>
                  <a:srgbClr val="231F20"/>
                </a:solidFill>
                <a:latin typeface="Asap"/>
                <a:ea typeface="Asap"/>
                <a:cs typeface="Asap"/>
                <a:sym typeface="Asap"/>
              </a:rPr>
              <a:t>Steghide, OpenStego, SilentEye, OutGuess</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2934703" y="3325454"/>
            <a:ext cx="12418594" cy="3464642"/>
          </a:xfrm>
          <a:prstGeom prst="rect">
            <a:avLst/>
          </a:prstGeom>
        </p:spPr>
        <p:txBody>
          <a:bodyPr lIns="0" tIns="0" rIns="0" bIns="0" rtlCol="0" anchor="t">
            <a:spAutoFit/>
          </a:bodyPr>
          <a:lstStyle/>
          <a:p>
            <a:pPr algn="l">
              <a:lnSpc>
                <a:spcPts val="13948"/>
              </a:lnSpc>
            </a:pPr>
            <a:r>
              <a:rPr lang="en-US" sz="10107" b="1" spc="990">
                <a:solidFill>
                  <a:srgbClr val="FFFFFF"/>
                </a:solidFill>
                <a:latin typeface="Oswald Bold"/>
                <a:ea typeface="Oswald Bold"/>
                <a:cs typeface="Oswald Bold"/>
                <a:sym typeface="Oswald Bold"/>
              </a:rPr>
              <a:t>VI. CHỐNG PHÁP CHỨNG IMAGE FILE</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7901132" y="7952365"/>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4707455" y="-1662404"/>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7467931" y="1499510"/>
            <a:ext cx="10304359" cy="6452855"/>
          </a:xfrm>
          <a:custGeom>
            <a:avLst/>
            <a:gdLst/>
            <a:ahLst/>
            <a:cxnLst/>
            <a:rect l="l" t="t" r="r" b="b"/>
            <a:pathLst>
              <a:path w="10304359" h="6452855">
                <a:moveTo>
                  <a:pt x="0" y="0"/>
                </a:moveTo>
                <a:lnTo>
                  <a:pt x="10304359" y="0"/>
                </a:lnTo>
                <a:lnTo>
                  <a:pt x="10304359" y="6452855"/>
                </a:lnTo>
                <a:lnTo>
                  <a:pt x="0" y="6452855"/>
                </a:lnTo>
                <a:lnTo>
                  <a:pt x="0" y="0"/>
                </a:lnTo>
                <a:close/>
              </a:path>
            </a:pathLst>
          </a:custGeom>
          <a:blipFill>
            <a:blip r:embed="rId5"/>
            <a:stretch>
              <a:fillRect l="-8149" r="-8149"/>
            </a:stretch>
          </a:blipFill>
        </p:spPr>
      </p:sp>
      <p:sp>
        <p:nvSpPr>
          <p:cNvPr id="6" name="TextBox 6"/>
          <p:cNvSpPr txBox="1"/>
          <p:nvPr/>
        </p:nvSpPr>
        <p:spPr>
          <a:xfrm>
            <a:off x="537261" y="952500"/>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1. GIỚI THIỆU :</a:t>
            </a:r>
          </a:p>
        </p:txBody>
      </p:sp>
      <p:sp>
        <p:nvSpPr>
          <p:cNvPr id="7" name="TextBox 7"/>
          <p:cNvSpPr txBox="1"/>
          <p:nvPr/>
        </p:nvSpPr>
        <p:spPr>
          <a:xfrm>
            <a:off x="537261" y="2036416"/>
            <a:ext cx="6414960" cy="3655695"/>
          </a:xfrm>
          <a:prstGeom prst="rect">
            <a:avLst/>
          </a:prstGeom>
        </p:spPr>
        <p:txBody>
          <a:bodyPr wrap="square" lIns="0" tIns="0" rIns="0" bIns="0" rtlCol="0" anchor="t">
            <a:spAutoFit/>
          </a:bodyPr>
          <a:lstStyle/>
          <a:p>
            <a:pPr>
              <a:lnSpc>
                <a:spcPts val="4139"/>
              </a:lnSpc>
            </a:pPr>
            <a:r>
              <a:rPr lang="en-US" sz="2999" spc="293" dirty="0">
                <a:solidFill>
                  <a:srgbClr val="231F20"/>
                </a:solidFill>
                <a:latin typeface="DM Sans"/>
                <a:ea typeface="DM Sans"/>
                <a:cs typeface="DM Sans"/>
                <a:sym typeface="DM Sans"/>
              </a:rPr>
              <a:t>Image file forensics </a:t>
            </a:r>
            <a:r>
              <a:rPr lang="en-US" sz="2999" spc="293" dirty="0" err="1">
                <a:solidFill>
                  <a:srgbClr val="231F20"/>
                </a:solidFill>
                <a:latin typeface="DM Sans"/>
                <a:ea typeface="DM Sans"/>
                <a:cs typeface="DM Sans"/>
                <a:sym typeface="DM Sans"/>
              </a:rPr>
              <a:t>là</a:t>
            </a:r>
            <a:r>
              <a:rPr lang="en-US" sz="2999" spc="293" dirty="0">
                <a:solidFill>
                  <a:srgbClr val="231F20"/>
                </a:solidFill>
                <a:latin typeface="DM Sans"/>
                <a:ea typeface="DM Sans"/>
                <a:cs typeface="DM Sans"/>
                <a:sym typeface="DM Sans"/>
              </a:rPr>
              <a:t> </a:t>
            </a:r>
            <a:r>
              <a:rPr lang="en-US" sz="2999" spc="293" dirty="0" err="1">
                <a:solidFill>
                  <a:srgbClr val="231F20"/>
                </a:solidFill>
                <a:latin typeface="DM Sans"/>
                <a:ea typeface="DM Sans"/>
                <a:cs typeface="DM Sans"/>
                <a:sym typeface="DM Sans"/>
              </a:rPr>
              <a:t>một</a:t>
            </a:r>
            <a:r>
              <a:rPr lang="en-US" sz="2999" spc="293" dirty="0">
                <a:solidFill>
                  <a:srgbClr val="231F20"/>
                </a:solidFill>
                <a:latin typeface="DM Sans"/>
                <a:ea typeface="DM Sans"/>
                <a:cs typeface="DM Sans"/>
                <a:sym typeface="DM Sans"/>
              </a:rPr>
              <a:t> </a:t>
            </a:r>
            <a:r>
              <a:rPr lang="en-US" sz="2999" spc="293" dirty="0" err="1">
                <a:solidFill>
                  <a:srgbClr val="231F20"/>
                </a:solidFill>
                <a:latin typeface="DM Sans"/>
                <a:ea typeface="DM Sans"/>
                <a:cs typeface="DM Sans"/>
                <a:sym typeface="DM Sans"/>
              </a:rPr>
              <a:t>phần</a:t>
            </a:r>
            <a:r>
              <a:rPr lang="en-US" sz="2999" spc="293" dirty="0">
                <a:solidFill>
                  <a:srgbClr val="231F20"/>
                </a:solidFill>
                <a:latin typeface="DM Sans"/>
                <a:ea typeface="DM Sans"/>
                <a:cs typeface="DM Sans"/>
                <a:sym typeface="DM Sans"/>
              </a:rPr>
              <a:t> </a:t>
            </a:r>
            <a:r>
              <a:rPr lang="en-US" sz="2999" spc="293" dirty="0" err="1" smtClean="0">
                <a:solidFill>
                  <a:srgbClr val="231F20"/>
                </a:solidFill>
                <a:latin typeface="DM Sans"/>
                <a:ea typeface="DM Sans"/>
                <a:cs typeface="DM Sans"/>
                <a:sym typeface="DM Sans"/>
              </a:rPr>
              <a:t>của</a:t>
            </a:r>
            <a:r>
              <a:rPr lang="en-US" sz="2999" spc="293" dirty="0" smtClean="0">
                <a:solidFill>
                  <a:srgbClr val="231F20"/>
                </a:solidFill>
                <a:latin typeface="DM Sans"/>
                <a:ea typeface="DM Sans"/>
                <a:cs typeface="DM Sans"/>
                <a:sym typeface="DM Sans"/>
              </a:rPr>
              <a:t> computer </a:t>
            </a:r>
            <a:r>
              <a:rPr lang="en-US" sz="2999" spc="293" dirty="0">
                <a:solidFill>
                  <a:srgbClr val="231F20"/>
                </a:solidFill>
                <a:latin typeface="DM Sans"/>
                <a:ea typeface="DM Sans"/>
                <a:cs typeface="DM Sans"/>
                <a:sym typeface="DM Sans"/>
              </a:rPr>
              <a:t>forensics, </a:t>
            </a:r>
            <a:r>
              <a:rPr lang="en-US" sz="2999" spc="293" dirty="0" err="1">
                <a:solidFill>
                  <a:srgbClr val="231F20"/>
                </a:solidFill>
                <a:latin typeface="DM Sans"/>
                <a:ea typeface="DM Sans"/>
                <a:cs typeface="DM Sans"/>
                <a:sym typeface="DM Sans"/>
              </a:rPr>
              <a:t>kỹ</a:t>
            </a:r>
            <a:r>
              <a:rPr lang="en-US" sz="2999" spc="293" dirty="0">
                <a:solidFill>
                  <a:srgbClr val="231F20"/>
                </a:solidFill>
                <a:latin typeface="DM Sans"/>
                <a:ea typeface="DM Sans"/>
                <a:cs typeface="DM Sans"/>
                <a:sym typeface="DM Sans"/>
              </a:rPr>
              <a:t> </a:t>
            </a:r>
            <a:r>
              <a:rPr lang="en-US" sz="2999" spc="293" dirty="0" err="1">
                <a:solidFill>
                  <a:srgbClr val="231F20"/>
                </a:solidFill>
                <a:latin typeface="DM Sans"/>
                <a:ea typeface="DM Sans"/>
                <a:cs typeface="DM Sans"/>
                <a:sym typeface="DM Sans"/>
              </a:rPr>
              <a:t>thuật</a:t>
            </a:r>
            <a:r>
              <a:rPr lang="en-US" sz="2999" spc="293" dirty="0">
                <a:solidFill>
                  <a:srgbClr val="231F20"/>
                </a:solidFill>
                <a:latin typeface="DM Sans"/>
                <a:ea typeface="DM Sans"/>
                <a:cs typeface="DM Sans"/>
                <a:sym typeface="DM Sans"/>
              </a:rPr>
              <a:t> </a:t>
            </a:r>
            <a:r>
              <a:rPr lang="en-US" sz="2999" spc="293" dirty="0" err="1">
                <a:solidFill>
                  <a:srgbClr val="231F20"/>
                </a:solidFill>
                <a:latin typeface="DM Sans"/>
                <a:ea typeface="DM Sans"/>
                <a:cs typeface="DM Sans"/>
                <a:sym typeface="DM Sans"/>
              </a:rPr>
              <a:t>này</a:t>
            </a:r>
            <a:r>
              <a:rPr lang="en-US" sz="2999" spc="293" dirty="0">
                <a:solidFill>
                  <a:srgbClr val="231F20"/>
                </a:solidFill>
                <a:latin typeface="DM Sans"/>
                <a:ea typeface="DM Sans"/>
                <a:cs typeface="DM Sans"/>
                <a:sym typeface="DM Sans"/>
              </a:rPr>
              <a:t> </a:t>
            </a:r>
            <a:r>
              <a:rPr lang="en-US" sz="2999" spc="293" dirty="0" err="1">
                <a:solidFill>
                  <a:srgbClr val="231F20"/>
                </a:solidFill>
                <a:latin typeface="DM Sans"/>
                <a:ea typeface="DM Sans"/>
                <a:cs typeface="DM Sans"/>
                <a:sym typeface="DM Sans"/>
              </a:rPr>
              <a:t>tập</a:t>
            </a:r>
            <a:r>
              <a:rPr lang="en-US" sz="2999" spc="293" dirty="0">
                <a:solidFill>
                  <a:srgbClr val="231F20"/>
                </a:solidFill>
                <a:latin typeface="DM Sans"/>
                <a:ea typeface="DM Sans"/>
                <a:cs typeface="DM Sans"/>
                <a:sym typeface="DM Sans"/>
              </a:rPr>
              <a:t> </a:t>
            </a:r>
            <a:r>
              <a:rPr lang="en-US" sz="2999" spc="293" dirty="0" err="1">
                <a:solidFill>
                  <a:srgbClr val="231F20"/>
                </a:solidFill>
                <a:latin typeface="DM Sans"/>
                <a:ea typeface="DM Sans"/>
                <a:cs typeface="DM Sans"/>
                <a:sym typeface="DM Sans"/>
              </a:rPr>
              <a:t>trung</a:t>
            </a:r>
            <a:r>
              <a:rPr lang="en-US" sz="2999" spc="293" dirty="0">
                <a:solidFill>
                  <a:srgbClr val="231F20"/>
                </a:solidFill>
                <a:latin typeface="DM Sans"/>
                <a:ea typeface="DM Sans"/>
                <a:cs typeface="DM Sans"/>
                <a:sym typeface="DM Sans"/>
              </a:rPr>
              <a:t> </a:t>
            </a:r>
            <a:r>
              <a:rPr lang="en-US" sz="2999" spc="293" dirty="0" err="1">
                <a:solidFill>
                  <a:srgbClr val="231F20"/>
                </a:solidFill>
                <a:latin typeface="DM Sans"/>
                <a:ea typeface="DM Sans"/>
                <a:cs typeface="DM Sans"/>
                <a:sym typeface="DM Sans"/>
              </a:rPr>
              <a:t>vào</a:t>
            </a:r>
            <a:r>
              <a:rPr lang="en-US" sz="2999" spc="293" dirty="0">
                <a:solidFill>
                  <a:srgbClr val="231F20"/>
                </a:solidFill>
                <a:latin typeface="DM Sans"/>
                <a:ea typeface="DM Sans"/>
                <a:cs typeface="DM Sans"/>
                <a:sym typeface="DM Sans"/>
              </a:rPr>
              <a:t> </a:t>
            </a:r>
            <a:r>
              <a:rPr lang="en-US" sz="2999" spc="293" dirty="0" err="1">
                <a:solidFill>
                  <a:srgbClr val="231F20"/>
                </a:solidFill>
                <a:latin typeface="DM Sans"/>
                <a:ea typeface="DM Sans"/>
                <a:cs typeface="DM Sans"/>
                <a:sym typeface="DM Sans"/>
              </a:rPr>
              <a:t>việc</a:t>
            </a:r>
            <a:r>
              <a:rPr lang="en-US" sz="2999" spc="293" dirty="0">
                <a:solidFill>
                  <a:srgbClr val="231F20"/>
                </a:solidFill>
                <a:latin typeface="DM Sans"/>
                <a:ea typeface="DM Sans"/>
                <a:cs typeface="DM Sans"/>
                <a:sym typeface="DM Sans"/>
              </a:rPr>
              <a:t> </a:t>
            </a:r>
            <a:r>
              <a:rPr lang="en-US" sz="2999" spc="293" dirty="0" err="1">
                <a:solidFill>
                  <a:srgbClr val="231F20"/>
                </a:solidFill>
                <a:latin typeface="DM Sans"/>
                <a:ea typeface="DM Sans"/>
                <a:cs typeface="DM Sans"/>
                <a:sym typeface="DM Sans"/>
              </a:rPr>
              <a:t>phân</a:t>
            </a:r>
            <a:r>
              <a:rPr lang="en-US" sz="2999" spc="293" dirty="0">
                <a:solidFill>
                  <a:srgbClr val="231F20"/>
                </a:solidFill>
                <a:latin typeface="DM Sans"/>
                <a:ea typeface="DM Sans"/>
                <a:cs typeface="DM Sans"/>
                <a:sym typeface="DM Sans"/>
              </a:rPr>
              <a:t> </a:t>
            </a:r>
            <a:r>
              <a:rPr lang="en-US" sz="2999" spc="293" dirty="0" err="1">
                <a:solidFill>
                  <a:srgbClr val="231F20"/>
                </a:solidFill>
                <a:latin typeface="DM Sans"/>
                <a:ea typeface="DM Sans"/>
                <a:cs typeface="DM Sans"/>
                <a:sym typeface="DM Sans"/>
              </a:rPr>
              <a:t>tích</a:t>
            </a:r>
            <a:r>
              <a:rPr lang="en-US" sz="2999" spc="293" dirty="0">
                <a:solidFill>
                  <a:srgbClr val="231F20"/>
                </a:solidFill>
                <a:latin typeface="DM Sans"/>
                <a:ea typeface="DM Sans"/>
                <a:cs typeface="DM Sans"/>
                <a:sym typeface="DM Sans"/>
              </a:rPr>
              <a:t> </a:t>
            </a:r>
            <a:r>
              <a:rPr lang="en-US" sz="2999" spc="293" dirty="0" err="1">
                <a:solidFill>
                  <a:srgbClr val="231F20"/>
                </a:solidFill>
                <a:latin typeface="DM Sans"/>
                <a:ea typeface="DM Sans"/>
                <a:cs typeface="DM Sans"/>
                <a:sym typeface="DM Sans"/>
              </a:rPr>
              <a:t>hình</a:t>
            </a:r>
            <a:r>
              <a:rPr lang="en-US" sz="2999" spc="293" dirty="0">
                <a:solidFill>
                  <a:srgbClr val="231F20"/>
                </a:solidFill>
                <a:latin typeface="DM Sans"/>
                <a:ea typeface="DM Sans"/>
                <a:cs typeface="DM Sans"/>
                <a:sym typeface="DM Sans"/>
              </a:rPr>
              <a:t> </a:t>
            </a:r>
            <a:r>
              <a:rPr lang="en-US" sz="2999" spc="293" dirty="0" err="1">
                <a:solidFill>
                  <a:srgbClr val="231F20"/>
                </a:solidFill>
                <a:latin typeface="DM Sans"/>
                <a:ea typeface="DM Sans"/>
                <a:cs typeface="DM Sans"/>
                <a:sym typeface="DM Sans"/>
              </a:rPr>
              <a:t>ảnh</a:t>
            </a:r>
            <a:r>
              <a:rPr lang="en-US" sz="2999" spc="293" dirty="0">
                <a:solidFill>
                  <a:srgbClr val="231F20"/>
                </a:solidFill>
                <a:latin typeface="DM Sans"/>
                <a:ea typeface="DM Sans"/>
                <a:cs typeface="DM Sans"/>
                <a:sym typeface="DM Sans"/>
              </a:rPr>
              <a:t> </a:t>
            </a:r>
            <a:r>
              <a:rPr lang="en-US" sz="2999" spc="293" dirty="0" err="1">
                <a:solidFill>
                  <a:srgbClr val="231F20"/>
                </a:solidFill>
                <a:latin typeface="DM Sans"/>
                <a:ea typeface="DM Sans"/>
                <a:cs typeface="DM Sans"/>
                <a:sym typeface="DM Sans"/>
              </a:rPr>
              <a:t>để</a:t>
            </a:r>
            <a:r>
              <a:rPr lang="en-US" sz="2999" spc="293" dirty="0">
                <a:solidFill>
                  <a:srgbClr val="231F20"/>
                </a:solidFill>
                <a:latin typeface="DM Sans"/>
                <a:ea typeface="DM Sans"/>
                <a:cs typeface="DM Sans"/>
                <a:sym typeface="DM Sans"/>
              </a:rPr>
              <a:t> </a:t>
            </a:r>
            <a:r>
              <a:rPr lang="en-US" sz="2999" spc="293" dirty="0" err="1">
                <a:solidFill>
                  <a:srgbClr val="231F20"/>
                </a:solidFill>
                <a:latin typeface="DM Sans"/>
                <a:ea typeface="DM Sans"/>
                <a:cs typeface="DM Sans"/>
                <a:sym typeface="DM Sans"/>
              </a:rPr>
              <a:t>thu</a:t>
            </a:r>
            <a:r>
              <a:rPr lang="en-US" sz="2999" spc="293" dirty="0">
                <a:solidFill>
                  <a:srgbClr val="231F20"/>
                </a:solidFill>
                <a:latin typeface="DM Sans"/>
                <a:ea typeface="DM Sans"/>
                <a:cs typeface="DM Sans"/>
                <a:sym typeface="DM Sans"/>
              </a:rPr>
              <a:t> </a:t>
            </a:r>
            <a:r>
              <a:rPr lang="en-US" sz="2999" spc="293" dirty="0" err="1">
                <a:solidFill>
                  <a:srgbClr val="231F20"/>
                </a:solidFill>
                <a:latin typeface="DM Sans"/>
                <a:ea typeface="DM Sans"/>
                <a:cs typeface="DM Sans"/>
                <a:sym typeface="DM Sans"/>
              </a:rPr>
              <a:t>thập</a:t>
            </a:r>
            <a:r>
              <a:rPr lang="en-US" sz="2999" spc="293" dirty="0">
                <a:solidFill>
                  <a:srgbClr val="231F20"/>
                </a:solidFill>
                <a:latin typeface="DM Sans"/>
                <a:ea typeface="DM Sans"/>
                <a:cs typeface="DM Sans"/>
                <a:sym typeface="DM Sans"/>
              </a:rPr>
              <a:t> </a:t>
            </a:r>
            <a:r>
              <a:rPr lang="en-US" sz="2999" spc="293" dirty="0" err="1">
                <a:solidFill>
                  <a:srgbClr val="231F20"/>
                </a:solidFill>
                <a:latin typeface="DM Sans"/>
                <a:ea typeface="DM Sans"/>
                <a:cs typeface="DM Sans"/>
                <a:sym typeface="DM Sans"/>
              </a:rPr>
              <a:t>thông</a:t>
            </a:r>
            <a:r>
              <a:rPr lang="en-US" sz="2999" spc="293" dirty="0">
                <a:solidFill>
                  <a:srgbClr val="231F20"/>
                </a:solidFill>
                <a:latin typeface="DM Sans"/>
                <a:ea typeface="DM Sans"/>
                <a:cs typeface="DM Sans"/>
                <a:sym typeface="DM Sans"/>
              </a:rPr>
              <a:t> tin, </a:t>
            </a:r>
            <a:r>
              <a:rPr lang="en-US" sz="2999" spc="293" dirty="0" err="1">
                <a:solidFill>
                  <a:srgbClr val="231F20"/>
                </a:solidFill>
                <a:latin typeface="DM Sans"/>
                <a:ea typeface="DM Sans"/>
                <a:cs typeface="DM Sans"/>
                <a:sym typeface="DM Sans"/>
              </a:rPr>
              <a:t>chứng</a:t>
            </a:r>
            <a:r>
              <a:rPr lang="en-US" sz="2999" spc="293" dirty="0">
                <a:solidFill>
                  <a:srgbClr val="231F20"/>
                </a:solidFill>
                <a:latin typeface="DM Sans"/>
                <a:ea typeface="DM Sans"/>
                <a:cs typeface="DM Sans"/>
                <a:sym typeface="DM Sans"/>
              </a:rPr>
              <a:t> </a:t>
            </a:r>
            <a:r>
              <a:rPr lang="en-US" sz="2999" spc="293" dirty="0" err="1">
                <a:solidFill>
                  <a:srgbClr val="231F20"/>
                </a:solidFill>
                <a:latin typeface="DM Sans"/>
                <a:ea typeface="DM Sans"/>
                <a:cs typeface="DM Sans"/>
                <a:sym typeface="DM Sans"/>
              </a:rPr>
              <a:t>cứ</a:t>
            </a:r>
            <a:r>
              <a:rPr lang="en-US" sz="2999" spc="293" dirty="0">
                <a:solidFill>
                  <a:srgbClr val="231F20"/>
                </a:solidFill>
                <a:latin typeface="DM Sans"/>
                <a:ea typeface="DM Sans"/>
                <a:cs typeface="DM Sans"/>
                <a:sym typeface="DM Sans"/>
              </a:rPr>
              <a:t> </a:t>
            </a:r>
            <a:r>
              <a:rPr lang="en-US" sz="2999" spc="293" dirty="0" err="1">
                <a:solidFill>
                  <a:srgbClr val="231F20"/>
                </a:solidFill>
                <a:latin typeface="DM Sans"/>
                <a:ea typeface="DM Sans"/>
                <a:cs typeface="DM Sans"/>
                <a:sym typeface="DM Sans"/>
              </a:rPr>
              <a:t>hoặc</a:t>
            </a:r>
            <a:r>
              <a:rPr lang="en-US" sz="2999" spc="293" dirty="0">
                <a:solidFill>
                  <a:srgbClr val="231F20"/>
                </a:solidFill>
                <a:latin typeface="DM Sans"/>
                <a:ea typeface="DM Sans"/>
                <a:cs typeface="DM Sans"/>
                <a:sym typeface="DM Sans"/>
              </a:rPr>
              <a:t> </a:t>
            </a:r>
            <a:r>
              <a:rPr lang="en-US" sz="2999" spc="293" dirty="0" err="1">
                <a:solidFill>
                  <a:srgbClr val="231F20"/>
                </a:solidFill>
                <a:latin typeface="DM Sans"/>
                <a:ea typeface="DM Sans"/>
                <a:cs typeface="DM Sans"/>
                <a:sym typeface="DM Sans"/>
              </a:rPr>
              <a:t>dữ</a:t>
            </a:r>
            <a:r>
              <a:rPr lang="en-US" sz="2999" spc="293" dirty="0">
                <a:solidFill>
                  <a:srgbClr val="231F20"/>
                </a:solidFill>
                <a:latin typeface="DM Sans"/>
                <a:ea typeface="DM Sans"/>
                <a:cs typeface="DM Sans"/>
                <a:sym typeface="DM Sans"/>
              </a:rPr>
              <a:t> </a:t>
            </a:r>
            <a:r>
              <a:rPr lang="en-US" sz="2999" spc="293" dirty="0" err="1">
                <a:solidFill>
                  <a:srgbClr val="231F20"/>
                </a:solidFill>
                <a:latin typeface="DM Sans"/>
                <a:ea typeface="DM Sans"/>
                <a:cs typeface="DM Sans"/>
                <a:sym typeface="DM Sans"/>
              </a:rPr>
              <a:t>liệu</a:t>
            </a:r>
            <a:r>
              <a:rPr lang="en-US" sz="2999" spc="293" dirty="0">
                <a:solidFill>
                  <a:srgbClr val="231F20"/>
                </a:solidFill>
                <a:latin typeface="DM Sans"/>
                <a:ea typeface="DM Sans"/>
                <a:cs typeface="DM Sans"/>
                <a:sym typeface="DM Sans"/>
              </a:rPr>
              <a:t> </a:t>
            </a:r>
            <a:r>
              <a:rPr lang="en-US" sz="2999" spc="293" dirty="0" err="1">
                <a:solidFill>
                  <a:srgbClr val="231F20"/>
                </a:solidFill>
                <a:latin typeface="DM Sans"/>
                <a:ea typeface="DM Sans"/>
                <a:cs typeface="DM Sans"/>
                <a:sym typeface="DM Sans"/>
              </a:rPr>
              <a:t>quan</a:t>
            </a:r>
            <a:r>
              <a:rPr lang="en-US" sz="2999" spc="293" dirty="0">
                <a:solidFill>
                  <a:srgbClr val="231F20"/>
                </a:solidFill>
                <a:latin typeface="DM Sans"/>
                <a:ea typeface="DM Sans"/>
                <a:cs typeface="DM Sans"/>
                <a:sym typeface="DM Sans"/>
              </a:rPr>
              <a:t> </a:t>
            </a:r>
            <a:r>
              <a:rPr lang="en-US" sz="2999" spc="293" dirty="0" err="1">
                <a:solidFill>
                  <a:srgbClr val="231F20"/>
                </a:solidFill>
                <a:latin typeface="DM Sans"/>
                <a:ea typeface="DM Sans"/>
                <a:cs typeface="DM Sans"/>
                <a:sym typeface="DM Sans"/>
              </a:rPr>
              <a:t>trọng</a:t>
            </a:r>
            <a:r>
              <a:rPr lang="en-US" sz="2999" spc="293" dirty="0">
                <a:solidFill>
                  <a:srgbClr val="231F20"/>
                </a:solidFill>
                <a:latin typeface="DM Sans"/>
                <a:ea typeface="DM Sans"/>
                <a:cs typeface="DM Sans"/>
                <a:sym typeface="DM Sans"/>
              </a:rPr>
              <a:t> </a:t>
            </a:r>
            <a:r>
              <a:rPr lang="en-US" sz="2999" spc="293" dirty="0" err="1">
                <a:solidFill>
                  <a:srgbClr val="231F20"/>
                </a:solidFill>
                <a:latin typeface="DM Sans"/>
                <a:ea typeface="DM Sans"/>
                <a:cs typeface="DM Sans"/>
                <a:sym typeface="DM Sans"/>
              </a:rPr>
              <a:t>từ</a:t>
            </a:r>
            <a:r>
              <a:rPr lang="en-US" sz="2999" spc="293" dirty="0">
                <a:solidFill>
                  <a:srgbClr val="231F20"/>
                </a:solidFill>
                <a:latin typeface="DM Sans"/>
                <a:ea typeface="DM Sans"/>
                <a:cs typeface="DM Sans"/>
                <a:sym typeface="DM Sans"/>
              </a:rPr>
              <a:t> </a:t>
            </a:r>
            <a:r>
              <a:rPr lang="en-US" sz="2999" spc="293" dirty="0" err="1">
                <a:solidFill>
                  <a:srgbClr val="231F20"/>
                </a:solidFill>
                <a:latin typeface="DM Sans"/>
                <a:ea typeface="DM Sans"/>
                <a:cs typeface="DM Sans"/>
                <a:sym typeface="DM Sans"/>
              </a:rPr>
              <a:t>các</a:t>
            </a:r>
            <a:r>
              <a:rPr lang="en-US" sz="2999" spc="293" dirty="0">
                <a:solidFill>
                  <a:srgbClr val="231F20"/>
                </a:solidFill>
                <a:latin typeface="DM Sans"/>
                <a:ea typeface="DM Sans"/>
                <a:cs typeface="DM Sans"/>
                <a:sym typeface="DM Sans"/>
              </a:rPr>
              <a:t> file </a:t>
            </a:r>
            <a:r>
              <a:rPr lang="en-US" sz="2999" spc="293" dirty="0" err="1">
                <a:solidFill>
                  <a:srgbClr val="231F20"/>
                </a:solidFill>
                <a:latin typeface="DM Sans"/>
                <a:ea typeface="DM Sans"/>
                <a:cs typeface="DM Sans"/>
                <a:sym typeface="DM Sans"/>
              </a:rPr>
              <a:t>ảnh</a:t>
            </a:r>
            <a:r>
              <a:rPr lang="en-US" sz="2999" spc="293" dirty="0">
                <a:solidFill>
                  <a:srgbClr val="231F20"/>
                </a:solidFill>
                <a:latin typeface="DM Sans"/>
                <a:ea typeface="DM Sans"/>
                <a:cs typeface="DM Sans"/>
                <a:sym typeface="DM Sans"/>
              </a:rPr>
              <a:t>.</a:t>
            </a:r>
          </a:p>
        </p:txBody>
      </p:sp>
      <p:sp>
        <p:nvSpPr>
          <p:cNvPr id="8" name="TextBox 8"/>
          <p:cNvSpPr txBox="1"/>
          <p:nvPr/>
        </p:nvSpPr>
        <p:spPr>
          <a:xfrm>
            <a:off x="537261" y="6095943"/>
            <a:ext cx="6176906" cy="3655695"/>
          </a:xfrm>
          <a:prstGeom prst="rect">
            <a:avLst/>
          </a:prstGeom>
        </p:spPr>
        <p:txBody>
          <a:bodyPr lIns="0" tIns="0" rIns="0" bIns="0" rtlCol="0" anchor="t">
            <a:spAutoFit/>
          </a:bodyPr>
          <a:lstStyle/>
          <a:p>
            <a:pPr algn="just">
              <a:lnSpc>
                <a:spcPts val="4139"/>
              </a:lnSpc>
            </a:pPr>
            <a:r>
              <a:rPr lang="en-US" sz="2999" spc="293">
                <a:solidFill>
                  <a:srgbClr val="231F20"/>
                </a:solidFill>
                <a:latin typeface="DM Sans"/>
                <a:ea typeface="DM Sans"/>
                <a:cs typeface="DM Sans"/>
                <a:sym typeface="DM Sans"/>
              </a:rPr>
              <a:t>Mục tiêu chính của Image file forensics là xác định tính xác thực của hình ảnh, xác định xem hình ảnh đã bị chỉnh sửa hay không và tìm ra thông tin ẩn trong các tập tin hình ảnh.</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5746990" y="6559610"/>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537261" y="650557"/>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2. THÁCH THỨC :</a:t>
            </a:r>
          </a:p>
        </p:txBody>
      </p:sp>
      <p:sp>
        <p:nvSpPr>
          <p:cNvPr id="5" name="TextBox 5"/>
          <p:cNvSpPr txBox="1"/>
          <p:nvPr/>
        </p:nvSpPr>
        <p:spPr>
          <a:xfrm>
            <a:off x="2111636" y="2347722"/>
            <a:ext cx="4309535" cy="3655695"/>
          </a:xfrm>
          <a:prstGeom prst="rect">
            <a:avLst/>
          </a:prstGeom>
        </p:spPr>
        <p:txBody>
          <a:bodyPr lIns="0" tIns="0" rIns="0" bIns="0" rtlCol="0" anchor="t">
            <a:spAutoFit/>
          </a:bodyPr>
          <a:lstStyle/>
          <a:p>
            <a:pPr algn="just">
              <a:lnSpc>
                <a:spcPts val="4139"/>
              </a:lnSpc>
            </a:pPr>
            <a:r>
              <a:rPr lang="en-US" sz="2999" spc="293">
                <a:solidFill>
                  <a:srgbClr val="231F20"/>
                </a:solidFill>
                <a:latin typeface="DM Sans"/>
                <a:ea typeface="DM Sans"/>
                <a:cs typeface="DM Sans"/>
                <a:sym typeface="DM Sans"/>
              </a:rPr>
              <a:t>Các công cụ xử lý hình ảnh ngày nay cho phép chỉnh sửa một cách khéo léo, dẫn tới việc phát hiện sự thay đổi trở nên khó khăn.</a:t>
            </a:r>
          </a:p>
        </p:txBody>
      </p:sp>
      <p:sp>
        <p:nvSpPr>
          <p:cNvPr id="6" name="TextBox 6"/>
          <p:cNvSpPr txBox="1"/>
          <p:nvPr/>
        </p:nvSpPr>
        <p:spPr>
          <a:xfrm>
            <a:off x="7480065" y="2347722"/>
            <a:ext cx="7616080" cy="3655695"/>
          </a:xfrm>
          <a:prstGeom prst="rect">
            <a:avLst/>
          </a:prstGeom>
        </p:spPr>
        <p:txBody>
          <a:bodyPr lIns="0" tIns="0" rIns="0" bIns="0" rtlCol="0" anchor="t">
            <a:spAutoFit/>
          </a:bodyPr>
          <a:lstStyle/>
          <a:p>
            <a:pPr algn="just">
              <a:lnSpc>
                <a:spcPts val="4139"/>
              </a:lnSpc>
            </a:pPr>
            <a:r>
              <a:rPr lang="en-US" sz="2999" spc="293">
                <a:solidFill>
                  <a:srgbClr val="231F20"/>
                </a:solidFill>
                <a:latin typeface="DM Sans"/>
                <a:ea typeface="DM Sans"/>
                <a:cs typeface="DM Sans"/>
                <a:sym typeface="DM Sans"/>
              </a:rPr>
              <a:t>Hình ảnh có thể tồn tại ở nhiều định dạng khác nhau như JPEG, PNG, TIFF và RAW. Việc xử lý và phân tích các định dạng này đòi hỏi kiến ​​thức chuyên sâu về cách thức hoạt động của từng định dạng.</a:t>
            </a:r>
          </a:p>
        </p:txBody>
      </p:sp>
      <p:sp>
        <p:nvSpPr>
          <p:cNvPr id="7" name="TextBox 7"/>
          <p:cNvSpPr txBox="1"/>
          <p:nvPr/>
        </p:nvSpPr>
        <p:spPr>
          <a:xfrm>
            <a:off x="2111636" y="6502460"/>
            <a:ext cx="12984509" cy="2607945"/>
          </a:xfrm>
          <a:prstGeom prst="rect">
            <a:avLst/>
          </a:prstGeom>
        </p:spPr>
        <p:txBody>
          <a:bodyPr lIns="0" tIns="0" rIns="0" bIns="0" rtlCol="0" anchor="t">
            <a:spAutoFit/>
          </a:bodyPr>
          <a:lstStyle/>
          <a:p>
            <a:pPr algn="just">
              <a:lnSpc>
                <a:spcPts val="4139"/>
              </a:lnSpc>
            </a:pPr>
            <a:r>
              <a:rPr lang="en-US" sz="2999" spc="293">
                <a:solidFill>
                  <a:srgbClr val="231F20"/>
                </a:solidFill>
                <a:latin typeface="DM Sans"/>
                <a:ea typeface="DM Sans"/>
                <a:cs typeface="DM Sans"/>
                <a:sym typeface="DM Sans"/>
              </a:rPr>
              <a:t>Thông tin metadata trong hình ảnh có thể bị sửa đổi hoặc trùng lặp để gây nhầm lẫn. Việc xác định tính toàn vẹn của metadata và thời gian chỉnh sửa đòi hỏi kiến thức chuyên sâu về cách thức hoạt động của các định dạng ảnh và cách hệ thống lưu trữ, xử lí thông tin.</a:t>
            </a:r>
          </a:p>
        </p:txBody>
      </p:sp>
      <p:sp>
        <p:nvSpPr>
          <p:cNvPr id="8" name="Freeform 8"/>
          <p:cNvSpPr/>
          <p:nvPr/>
        </p:nvSpPr>
        <p:spPr>
          <a:xfrm>
            <a:off x="16153419" y="19511"/>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586482" y="763124"/>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3. CÁC KỸ THUẬT CHỐNG PHÁP CHỨNG IMAGE FILE</a:t>
            </a:r>
          </a:p>
        </p:txBody>
      </p:sp>
      <p:sp>
        <p:nvSpPr>
          <p:cNvPr id="5" name="TextBox 5"/>
          <p:cNvSpPr txBox="1"/>
          <p:nvPr/>
        </p:nvSpPr>
        <p:spPr>
          <a:xfrm>
            <a:off x="783366" y="2104668"/>
            <a:ext cx="11148713" cy="512445"/>
          </a:xfrm>
          <a:prstGeom prst="rect">
            <a:avLst/>
          </a:prstGeom>
        </p:spPr>
        <p:txBody>
          <a:bodyPr lIns="0" tIns="0" rIns="0" bIns="0" rtlCol="0" anchor="t">
            <a:spAutoFit/>
          </a:bodyPr>
          <a:lstStyle/>
          <a:p>
            <a:pPr algn="just">
              <a:lnSpc>
                <a:spcPts val="4139"/>
              </a:lnSpc>
            </a:pPr>
            <a:r>
              <a:rPr lang="en-US" sz="2999" b="1" spc="293">
                <a:solidFill>
                  <a:srgbClr val="231F20"/>
                </a:solidFill>
                <a:latin typeface="DM Sans Bold"/>
                <a:ea typeface="DM Sans Bold"/>
                <a:cs typeface="DM Sans Bold"/>
                <a:sym typeface="DM Sans Bold"/>
              </a:rPr>
              <a:t>Chỉnh sửa metadata</a:t>
            </a:r>
          </a:p>
        </p:txBody>
      </p:sp>
      <p:sp>
        <p:nvSpPr>
          <p:cNvPr id="6" name="TextBox 6"/>
          <p:cNvSpPr txBox="1"/>
          <p:nvPr/>
        </p:nvSpPr>
        <p:spPr>
          <a:xfrm>
            <a:off x="783366" y="2988588"/>
            <a:ext cx="16122660" cy="1560195"/>
          </a:xfrm>
          <a:prstGeom prst="rect">
            <a:avLst/>
          </a:prstGeom>
        </p:spPr>
        <p:txBody>
          <a:bodyPr lIns="0" tIns="0" rIns="0" bIns="0" rtlCol="0" anchor="t">
            <a:spAutoFit/>
          </a:bodyPr>
          <a:lstStyle/>
          <a:p>
            <a:pPr algn="just">
              <a:lnSpc>
                <a:spcPts val="4139"/>
              </a:lnSpc>
            </a:pPr>
            <a:r>
              <a:rPr lang="en-US" sz="2999" spc="293">
                <a:solidFill>
                  <a:srgbClr val="231F20"/>
                </a:solidFill>
                <a:latin typeface="DM Sans"/>
                <a:ea typeface="DM Sans"/>
                <a:cs typeface="DM Sans"/>
                <a:sym typeface="DM Sans"/>
              </a:rPr>
              <a:t>Sửa đổi hoặc loại bỏ thông tin metadata liên quan trong các file hình ảnh để đánh lạc hướng cho các nhà điều tra về nguồn gốc hoặc lịch sử của hình ảnh.</a:t>
            </a:r>
          </a:p>
        </p:txBody>
      </p:sp>
      <p:sp>
        <p:nvSpPr>
          <p:cNvPr id="7" name="TextBox 7"/>
          <p:cNvSpPr txBox="1"/>
          <p:nvPr/>
        </p:nvSpPr>
        <p:spPr>
          <a:xfrm>
            <a:off x="783366" y="5899428"/>
            <a:ext cx="15727005" cy="2084070"/>
          </a:xfrm>
          <a:prstGeom prst="rect">
            <a:avLst/>
          </a:prstGeom>
        </p:spPr>
        <p:txBody>
          <a:bodyPr lIns="0" tIns="0" rIns="0" bIns="0" rtlCol="0" anchor="t">
            <a:spAutoFit/>
          </a:bodyPr>
          <a:lstStyle/>
          <a:p>
            <a:pPr algn="just">
              <a:lnSpc>
                <a:spcPts val="4139"/>
              </a:lnSpc>
            </a:pPr>
            <a:r>
              <a:rPr lang="en-US" sz="2999" spc="293">
                <a:solidFill>
                  <a:srgbClr val="231F20"/>
                </a:solidFill>
                <a:latin typeface="DM Sans"/>
                <a:ea typeface="DM Sans"/>
                <a:cs typeface="DM Sans"/>
                <a:sym typeface="DM Sans"/>
              </a:rPr>
              <a:t>Hạn chế: Mặc dù metadata đã được chỉnh sửa, dấu vết của việc chỉnh sửa vẫn có thể được phát hiện thông qua các quá trình phân tích forensics phức tạp hơn</a:t>
            </a:r>
          </a:p>
          <a:p>
            <a:pPr algn="just">
              <a:lnSpc>
                <a:spcPts val="4139"/>
              </a:lnSpc>
            </a:pPr>
            <a:endParaRPr lang="en-US" sz="2999" spc="293">
              <a:solidFill>
                <a:srgbClr val="231F20"/>
              </a:solidFill>
              <a:latin typeface="DM Sans"/>
              <a:ea typeface="DM Sans"/>
              <a:cs typeface="DM Sans"/>
              <a:sym typeface="DM Sans"/>
            </a:endParaRPr>
          </a:p>
        </p:txBody>
      </p:sp>
      <p:sp>
        <p:nvSpPr>
          <p:cNvPr id="8" name="Freeform 8"/>
          <p:cNvSpPr/>
          <p:nvPr/>
        </p:nvSpPr>
        <p:spPr>
          <a:xfrm>
            <a:off x="15998168" y="4273761"/>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9" name="TextBox 9"/>
          <p:cNvSpPr txBox="1"/>
          <p:nvPr/>
        </p:nvSpPr>
        <p:spPr>
          <a:xfrm>
            <a:off x="783366" y="4705946"/>
            <a:ext cx="11148713" cy="1036320"/>
          </a:xfrm>
          <a:prstGeom prst="rect">
            <a:avLst/>
          </a:prstGeom>
        </p:spPr>
        <p:txBody>
          <a:bodyPr lIns="0" tIns="0" rIns="0" bIns="0" rtlCol="0" anchor="t">
            <a:spAutoFit/>
          </a:bodyPr>
          <a:lstStyle/>
          <a:p>
            <a:pPr algn="just">
              <a:lnSpc>
                <a:spcPts val="4139"/>
              </a:lnSpc>
            </a:pPr>
            <a:r>
              <a:rPr lang="en-US" sz="2999" spc="293">
                <a:solidFill>
                  <a:srgbClr val="231F20"/>
                </a:solidFill>
                <a:latin typeface="DM Sans"/>
                <a:ea typeface="DM Sans"/>
                <a:cs typeface="DM Sans"/>
                <a:sym typeface="DM Sans"/>
              </a:rPr>
              <a:t>Công cụ thực hiện: ExifTool</a:t>
            </a:r>
          </a:p>
          <a:p>
            <a:pPr algn="just">
              <a:lnSpc>
                <a:spcPts val="4139"/>
              </a:lnSpc>
            </a:pPr>
            <a:endParaRPr lang="en-US" sz="2999" spc="293">
              <a:solidFill>
                <a:srgbClr val="231F20"/>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3570888" y="7657148"/>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586482" y="763124"/>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3. CÁC KỸ THUẬT CHỐNG PHÁP CHỨNG IMAGE FILE</a:t>
            </a:r>
          </a:p>
        </p:txBody>
      </p:sp>
      <p:sp>
        <p:nvSpPr>
          <p:cNvPr id="5" name="TextBox 5"/>
          <p:cNvSpPr txBox="1"/>
          <p:nvPr/>
        </p:nvSpPr>
        <p:spPr>
          <a:xfrm>
            <a:off x="783366" y="2104668"/>
            <a:ext cx="11148713" cy="512445"/>
          </a:xfrm>
          <a:prstGeom prst="rect">
            <a:avLst/>
          </a:prstGeom>
        </p:spPr>
        <p:txBody>
          <a:bodyPr lIns="0" tIns="0" rIns="0" bIns="0" rtlCol="0" anchor="t">
            <a:spAutoFit/>
          </a:bodyPr>
          <a:lstStyle/>
          <a:p>
            <a:pPr algn="just">
              <a:lnSpc>
                <a:spcPts val="4139"/>
              </a:lnSpc>
            </a:pPr>
            <a:r>
              <a:rPr lang="en-US" sz="2999" b="1" spc="293">
                <a:solidFill>
                  <a:srgbClr val="231F20"/>
                </a:solidFill>
                <a:latin typeface="DM Sans Bold"/>
                <a:ea typeface="DM Sans Bold"/>
                <a:cs typeface="DM Sans Bold"/>
                <a:sym typeface="DM Sans Bold"/>
              </a:rPr>
              <a:t>Mã hóa dữ liệu</a:t>
            </a:r>
          </a:p>
        </p:txBody>
      </p:sp>
      <p:sp>
        <p:nvSpPr>
          <p:cNvPr id="6" name="TextBox 6"/>
          <p:cNvSpPr txBox="1"/>
          <p:nvPr/>
        </p:nvSpPr>
        <p:spPr>
          <a:xfrm>
            <a:off x="783366" y="2988588"/>
            <a:ext cx="16122660" cy="1036320"/>
          </a:xfrm>
          <a:prstGeom prst="rect">
            <a:avLst/>
          </a:prstGeom>
        </p:spPr>
        <p:txBody>
          <a:bodyPr lIns="0" tIns="0" rIns="0" bIns="0" rtlCol="0" anchor="t">
            <a:spAutoFit/>
          </a:bodyPr>
          <a:lstStyle/>
          <a:p>
            <a:pPr algn="just">
              <a:lnSpc>
                <a:spcPts val="4139"/>
              </a:lnSpc>
            </a:pPr>
            <a:r>
              <a:rPr lang="en-US" sz="2999" spc="293">
                <a:solidFill>
                  <a:srgbClr val="231F20"/>
                </a:solidFill>
                <a:latin typeface="DM Sans"/>
                <a:ea typeface="DM Sans"/>
                <a:cs typeface="DM Sans"/>
                <a:sym typeface="DM Sans"/>
              </a:rPr>
              <a:t>Mã hóa các file hình ảnh để ngăn chặn truy cập trái phép và làm cho việc trích xuất dữ liệu trở nên phức tạp hơn</a:t>
            </a:r>
          </a:p>
        </p:txBody>
      </p:sp>
      <p:sp>
        <p:nvSpPr>
          <p:cNvPr id="7" name="TextBox 7"/>
          <p:cNvSpPr txBox="1"/>
          <p:nvPr/>
        </p:nvSpPr>
        <p:spPr>
          <a:xfrm>
            <a:off x="783366" y="5280303"/>
            <a:ext cx="16475934" cy="3655695"/>
          </a:xfrm>
          <a:prstGeom prst="rect">
            <a:avLst/>
          </a:prstGeom>
        </p:spPr>
        <p:txBody>
          <a:bodyPr lIns="0" tIns="0" rIns="0" bIns="0" rtlCol="0" anchor="t">
            <a:spAutoFit/>
          </a:bodyPr>
          <a:lstStyle/>
          <a:p>
            <a:pPr algn="just">
              <a:lnSpc>
                <a:spcPts val="4139"/>
              </a:lnSpc>
            </a:pPr>
            <a:r>
              <a:rPr lang="en-US" sz="2999" spc="293">
                <a:solidFill>
                  <a:srgbClr val="231F20"/>
                </a:solidFill>
                <a:latin typeface="DM Sans"/>
                <a:ea typeface="DM Sans"/>
                <a:cs typeface="DM Sans"/>
                <a:sym typeface="DM Sans"/>
              </a:rPr>
              <a:t>Hạn chế: </a:t>
            </a:r>
          </a:p>
          <a:p>
            <a:pPr marL="647698" lvl="1" indent="-323849" algn="just">
              <a:lnSpc>
                <a:spcPts val="4139"/>
              </a:lnSpc>
              <a:buFont typeface="Arial"/>
              <a:buChar char="•"/>
            </a:pPr>
            <a:r>
              <a:rPr lang="en-US" sz="2999" spc="293">
                <a:solidFill>
                  <a:srgbClr val="231F20"/>
                </a:solidFill>
                <a:latin typeface="DM Sans"/>
                <a:ea typeface="DM Sans"/>
                <a:cs typeface="DM Sans"/>
                <a:sym typeface="DM Sans"/>
              </a:rPr>
              <a:t>Ảnh hưởng đến hiệu suất vì phải tốn tài nguyên cho việc mã hóa mà giải mã dữ liệu</a:t>
            </a:r>
          </a:p>
          <a:p>
            <a:pPr marL="647698" lvl="1" indent="-323849" algn="just">
              <a:lnSpc>
                <a:spcPts val="4139"/>
              </a:lnSpc>
              <a:buFont typeface="Arial"/>
              <a:buChar char="•"/>
            </a:pPr>
            <a:r>
              <a:rPr lang="en-US" sz="2999" spc="293">
                <a:solidFill>
                  <a:srgbClr val="231F20"/>
                </a:solidFill>
                <a:latin typeface="DM Sans"/>
                <a:ea typeface="DM Sans"/>
                <a:cs typeface="DM Sans"/>
                <a:sym typeface="DM Sans"/>
              </a:rPr>
              <a:t>Đòi hỏi công sức và chi phí khi triển khai trên các hệ thống lớn phức tạp</a:t>
            </a:r>
          </a:p>
          <a:p>
            <a:pPr marL="647698" lvl="1" indent="-323849" algn="just">
              <a:lnSpc>
                <a:spcPts val="4139"/>
              </a:lnSpc>
              <a:buFont typeface="Arial"/>
              <a:buChar char="•"/>
            </a:pPr>
            <a:r>
              <a:rPr lang="en-US" sz="2999" spc="293">
                <a:solidFill>
                  <a:srgbClr val="231F20"/>
                </a:solidFill>
                <a:latin typeface="DM Sans"/>
                <a:ea typeface="DM Sans"/>
                <a:cs typeface="DM Sans"/>
                <a:sym typeface="DM Sans"/>
              </a:rPr>
              <a:t>Mã hóa làm việc phục hồi dữ liệu trở nên khó khăn hơn.</a:t>
            </a:r>
          </a:p>
          <a:p>
            <a:pPr marL="647698" lvl="1" indent="-323849" algn="just">
              <a:lnSpc>
                <a:spcPts val="4139"/>
              </a:lnSpc>
              <a:buFont typeface="Arial"/>
              <a:buChar char="•"/>
            </a:pPr>
            <a:r>
              <a:rPr lang="en-US" sz="2999" spc="293">
                <a:solidFill>
                  <a:srgbClr val="231F20"/>
                </a:solidFill>
                <a:latin typeface="DM Sans"/>
                <a:ea typeface="DM Sans"/>
                <a:cs typeface="DM Sans"/>
                <a:sym typeface="DM Sans"/>
              </a:rPr>
              <a:t>Cần bảo quản khóa giải mã cẩn thận</a:t>
            </a:r>
          </a:p>
          <a:p>
            <a:pPr algn="just">
              <a:lnSpc>
                <a:spcPts val="4139"/>
              </a:lnSpc>
            </a:pPr>
            <a:endParaRPr lang="en-US" sz="2999" spc="293">
              <a:solidFill>
                <a:srgbClr val="231F20"/>
              </a:solidFill>
              <a:latin typeface="DM Sans"/>
              <a:ea typeface="DM Sans"/>
              <a:cs typeface="DM Sans"/>
              <a:sym typeface="DM Sans"/>
            </a:endParaRPr>
          </a:p>
        </p:txBody>
      </p:sp>
      <p:sp>
        <p:nvSpPr>
          <p:cNvPr id="8" name="Freeform 8"/>
          <p:cNvSpPr/>
          <p:nvPr/>
        </p:nvSpPr>
        <p:spPr>
          <a:xfrm>
            <a:off x="16906026" y="-420286"/>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9" name="TextBox 9"/>
          <p:cNvSpPr txBox="1"/>
          <p:nvPr/>
        </p:nvSpPr>
        <p:spPr>
          <a:xfrm>
            <a:off x="783366" y="4396383"/>
            <a:ext cx="11148713" cy="512445"/>
          </a:xfrm>
          <a:prstGeom prst="rect">
            <a:avLst/>
          </a:prstGeom>
        </p:spPr>
        <p:txBody>
          <a:bodyPr lIns="0" tIns="0" rIns="0" bIns="0" rtlCol="0" anchor="t">
            <a:spAutoFit/>
          </a:bodyPr>
          <a:lstStyle/>
          <a:p>
            <a:pPr algn="just">
              <a:lnSpc>
                <a:spcPts val="4139"/>
              </a:lnSpc>
            </a:pPr>
            <a:r>
              <a:rPr lang="en-US" sz="2999" spc="293">
                <a:solidFill>
                  <a:srgbClr val="231F20"/>
                </a:solidFill>
                <a:latin typeface="DM Sans"/>
                <a:ea typeface="DM Sans"/>
                <a:cs typeface="DM Sans"/>
                <a:sym typeface="DM Sans"/>
              </a:rPr>
              <a:t>Công cụ thực hiện: VeraCrypt, BitLocker</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5436118" y="-2464539"/>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586482" y="763124"/>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3. CÁC KỸ THUẬT CHỐNG PHÁP CHỨNG IMAGE FILE</a:t>
            </a:r>
          </a:p>
        </p:txBody>
      </p:sp>
      <p:sp>
        <p:nvSpPr>
          <p:cNvPr id="5" name="TextBox 5"/>
          <p:cNvSpPr txBox="1"/>
          <p:nvPr/>
        </p:nvSpPr>
        <p:spPr>
          <a:xfrm>
            <a:off x="783366" y="2104668"/>
            <a:ext cx="11148713" cy="512445"/>
          </a:xfrm>
          <a:prstGeom prst="rect">
            <a:avLst/>
          </a:prstGeom>
        </p:spPr>
        <p:txBody>
          <a:bodyPr lIns="0" tIns="0" rIns="0" bIns="0" rtlCol="0" anchor="t">
            <a:spAutoFit/>
          </a:bodyPr>
          <a:lstStyle/>
          <a:p>
            <a:pPr algn="just">
              <a:lnSpc>
                <a:spcPts val="4139"/>
              </a:lnSpc>
            </a:pPr>
            <a:r>
              <a:rPr lang="en-US" sz="2999" b="1" spc="293">
                <a:solidFill>
                  <a:srgbClr val="231F20"/>
                </a:solidFill>
                <a:latin typeface="DM Sans Bold"/>
                <a:ea typeface="DM Sans Bold"/>
                <a:cs typeface="DM Sans Bold"/>
                <a:sym typeface="DM Sans Bold"/>
              </a:rPr>
              <a:t>Che dấu vết</a:t>
            </a:r>
          </a:p>
        </p:txBody>
      </p:sp>
      <p:sp>
        <p:nvSpPr>
          <p:cNvPr id="6" name="TextBox 6"/>
          <p:cNvSpPr txBox="1"/>
          <p:nvPr/>
        </p:nvSpPr>
        <p:spPr>
          <a:xfrm>
            <a:off x="783366" y="2988588"/>
            <a:ext cx="16122660" cy="1036320"/>
          </a:xfrm>
          <a:prstGeom prst="rect">
            <a:avLst/>
          </a:prstGeom>
        </p:spPr>
        <p:txBody>
          <a:bodyPr lIns="0" tIns="0" rIns="0" bIns="0" rtlCol="0" anchor="t">
            <a:spAutoFit/>
          </a:bodyPr>
          <a:lstStyle/>
          <a:p>
            <a:pPr algn="just">
              <a:lnSpc>
                <a:spcPts val="4139"/>
              </a:lnSpc>
            </a:pPr>
            <a:r>
              <a:rPr lang="en-US" sz="2999" spc="293">
                <a:solidFill>
                  <a:srgbClr val="231F20"/>
                </a:solidFill>
                <a:latin typeface="DM Sans"/>
                <a:ea typeface="DM Sans"/>
                <a:cs typeface="DM Sans"/>
                <a:sym typeface="DM Sans"/>
              </a:rPr>
              <a:t>Sử dụng các công cụ để thay đổi timestamps, thay đổi thuộc tính file để gây khó khăn cho việc điều tra</a:t>
            </a:r>
          </a:p>
        </p:txBody>
      </p:sp>
      <p:sp>
        <p:nvSpPr>
          <p:cNvPr id="7" name="TextBox 7"/>
          <p:cNvSpPr txBox="1"/>
          <p:nvPr/>
        </p:nvSpPr>
        <p:spPr>
          <a:xfrm>
            <a:off x="783366" y="5293807"/>
            <a:ext cx="16122660" cy="4179570"/>
          </a:xfrm>
          <a:prstGeom prst="rect">
            <a:avLst/>
          </a:prstGeom>
        </p:spPr>
        <p:txBody>
          <a:bodyPr lIns="0" tIns="0" rIns="0" bIns="0" rtlCol="0" anchor="t">
            <a:spAutoFit/>
          </a:bodyPr>
          <a:lstStyle/>
          <a:p>
            <a:pPr algn="just">
              <a:lnSpc>
                <a:spcPts val="4139"/>
              </a:lnSpc>
            </a:pPr>
            <a:r>
              <a:rPr lang="en-US" sz="2999" spc="293">
                <a:solidFill>
                  <a:srgbClr val="231F20"/>
                </a:solidFill>
                <a:latin typeface="DM Sans"/>
                <a:ea typeface="DM Sans"/>
                <a:cs typeface="DM Sans"/>
                <a:sym typeface="DM Sans"/>
              </a:rPr>
              <a:t>Hạn chế: </a:t>
            </a:r>
          </a:p>
          <a:p>
            <a:pPr marL="647698" lvl="1" indent="-323849" algn="just">
              <a:lnSpc>
                <a:spcPts val="4139"/>
              </a:lnSpc>
              <a:buFont typeface="Arial"/>
              <a:buChar char="•"/>
            </a:pPr>
            <a:r>
              <a:rPr lang="en-US" sz="2999" spc="293">
                <a:solidFill>
                  <a:srgbClr val="231F20"/>
                </a:solidFill>
                <a:latin typeface="DM Sans"/>
                <a:ea typeface="DM Sans"/>
                <a:cs typeface="DM Sans"/>
                <a:sym typeface="DM Sans"/>
              </a:rPr>
              <a:t>Việc xóa, mã hóa hoặc chỉnh sửa dữ liệu có thể để lại dấu vết bất thường trong cấu trúc file hoặc hệ thống file.</a:t>
            </a:r>
          </a:p>
          <a:p>
            <a:pPr marL="647698" lvl="1" indent="-323849" algn="just">
              <a:lnSpc>
                <a:spcPts val="4139"/>
              </a:lnSpc>
              <a:buFont typeface="Arial"/>
              <a:buChar char="•"/>
            </a:pPr>
            <a:r>
              <a:rPr lang="en-US" sz="2999" spc="293">
                <a:solidFill>
                  <a:srgbClr val="231F20"/>
                </a:solidFill>
                <a:latin typeface="DM Sans"/>
                <a:ea typeface="DM Sans"/>
                <a:cs typeface="DM Sans"/>
                <a:sym typeface="DM Sans"/>
              </a:rPr>
              <a:t>Các thay đổi về thời gian, quyền sở hữu, hoặc cấu trúc file có thể không khớp với hoạt động hợp lý trên thiết bị</a:t>
            </a:r>
          </a:p>
          <a:p>
            <a:pPr marL="647698" lvl="1" indent="-323849" algn="just">
              <a:lnSpc>
                <a:spcPts val="4139"/>
              </a:lnSpc>
              <a:buFont typeface="Arial"/>
              <a:buChar char="•"/>
            </a:pPr>
            <a:r>
              <a:rPr lang="en-US" sz="2999" spc="293">
                <a:solidFill>
                  <a:srgbClr val="231F20"/>
                </a:solidFill>
                <a:latin typeface="DM Sans"/>
                <a:ea typeface="DM Sans"/>
                <a:cs typeface="DM Sans"/>
                <a:sym typeface="DM Sans"/>
              </a:rPr>
              <a:t>Một số vùng dữ liệu bị xóa hoặc ghi đè hoàn toàn có thể bị coi là cố ý che giấu thông tin, dễ gây nghi ngờ.</a:t>
            </a:r>
          </a:p>
          <a:p>
            <a:pPr algn="just">
              <a:lnSpc>
                <a:spcPts val="4139"/>
              </a:lnSpc>
            </a:pPr>
            <a:endParaRPr lang="en-US" sz="2999" spc="293">
              <a:solidFill>
                <a:srgbClr val="231F20"/>
              </a:solidFill>
              <a:latin typeface="DM Sans"/>
              <a:ea typeface="DM Sans"/>
              <a:cs typeface="DM Sans"/>
              <a:sym typeface="DM Sans"/>
            </a:endParaRPr>
          </a:p>
        </p:txBody>
      </p:sp>
      <p:sp>
        <p:nvSpPr>
          <p:cNvPr id="8" name="Freeform 8"/>
          <p:cNvSpPr/>
          <p:nvPr/>
        </p:nvSpPr>
        <p:spPr>
          <a:xfrm>
            <a:off x="16450345" y="-35833"/>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9" name="TextBox 9"/>
          <p:cNvSpPr txBox="1"/>
          <p:nvPr/>
        </p:nvSpPr>
        <p:spPr>
          <a:xfrm>
            <a:off x="783366" y="4396383"/>
            <a:ext cx="11148713" cy="1036320"/>
          </a:xfrm>
          <a:prstGeom prst="rect">
            <a:avLst/>
          </a:prstGeom>
        </p:spPr>
        <p:txBody>
          <a:bodyPr lIns="0" tIns="0" rIns="0" bIns="0" rtlCol="0" anchor="t">
            <a:spAutoFit/>
          </a:bodyPr>
          <a:lstStyle/>
          <a:p>
            <a:pPr algn="just">
              <a:lnSpc>
                <a:spcPts val="4139"/>
              </a:lnSpc>
            </a:pPr>
            <a:r>
              <a:rPr lang="en-US" sz="2999" spc="293">
                <a:solidFill>
                  <a:srgbClr val="231F20"/>
                </a:solidFill>
                <a:latin typeface="DM Sans"/>
                <a:ea typeface="DM Sans"/>
                <a:cs typeface="DM Sans"/>
                <a:sym typeface="DM Sans"/>
              </a:rPr>
              <a:t>Công cụ thực hiện: BulkFileChanger</a:t>
            </a:r>
          </a:p>
          <a:p>
            <a:pPr algn="just">
              <a:lnSpc>
                <a:spcPts val="4139"/>
              </a:lnSpc>
            </a:pPr>
            <a:endParaRPr lang="en-US" sz="2999" spc="293">
              <a:solidFill>
                <a:srgbClr val="231F20"/>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4192632" y="7051953"/>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586482" y="763124"/>
            <a:ext cx="17978472"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3. CÁC KỸ THUẬT CHỐNG PHÁP CHỨNG IMAGE FILE</a:t>
            </a:r>
          </a:p>
        </p:txBody>
      </p:sp>
      <p:sp>
        <p:nvSpPr>
          <p:cNvPr id="5" name="TextBox 5"/>
          <p:cNvSpPr txBox="1"/>
          <p:nvPr/>
        </p:nvSpPr>
        <p:spPr>
          <a:xfrm>
            <a:off x="783366" y="2104668"/>
            <a:ext cx="11148713" cy="512445"/>
          </a:xfrm>
          <a:prstGeom prst="rect">
            <a:avLst/>
          </a:prstGeom>
        </p:spPr>
        <p:txBody>
          <a:bodyPr lIns="0" tIns="0" rIns="0" bIns="0" rtlCol="0" anchor="t">
            <a:spAutoFit/>
          </a:bodyPr>
          <a:lstStyle/>
          <a:p>
            <a:pPr algn="just">
              <a:lnSpc>
                <a:spcPts val="4139"/>
              </a:lnSpc>
            </a:pPr>
            <a:r>
              <a:rPr lang="en-US" sz="2999" b="1" spc="293">
                <a:solidFill>
                  <a:srgbClr val="231F20"/>
                </a:solidFill>
                <a:latin typeface="DM Sans Bold"/>
                <a:ea typeface="DM Sans Bold"/>
                <a:cs typeface="DM Sans Bold"/>
                <a:sym typeface="DM Sans Bold"/>
              </a:rPr>
              <a:t>Steganography</a:t>
            </a:r>
          </a:p>
        </p:txBody>
      </p:sp>
      <p:sp>
        <p:nvSpPr>
          <p:cNvPr id="6" name="TextBox 6"/>
          <p:cNvSpPr txBox="1"/>
          <p:nvPr/>
        </p:nvSpPr>
        <p:spPr>
          <a:xfrm>
            <a:off x="783366" y="2988588"/>
            <a:ext cx="16122660" cy="1036320"/>
          </a:xfrm>
          <a:prstGeom prst="rect">
            <a:avLst/>
          </a:prstGeom>
        </p:spPr>
        <p:txBody>
          <a:bodyPr lIns="0" tIns="0" rIns="0" bIns="0" rtlCol="0" anchor="t">
            <a:spAutoFit/>
          </a:bodyPr>
          <a:lstStyle/>
          <a:p>
            <a:pPr algn="just">
              <a:lnSpc>
                <a:spcPts val="4139"/>
              </a:lnSpc>
            </a:pPr>
            <a:r>
              <a:rPr lang="en-US" sz="2999" spc="293">
                <a:solidFill>
                  <a:srgbClr val="231F20"/>
                </a:solidFill>
                <a:latin typeface="DM Sans"/>
                <a:ea typeface="DM Sans"/>
                <a:cs typeface="DM Sans"/>
                <a:sym typeface="DM Sans"/>
              </a:rPr>
              <a:t> Sử dụng các công cụ thay đổi thuộc tính file để ẩn giấu các dữ liệu khác</a:t>
            </a:r>
          </a:p>
          <a:p>
            <a:pPr algn="just">
              <a:lnSpc>
                <a:spcPts val="4139"/>
              </a:lnSpc>
            </a:pPr>
            <a:endParaRPr lang="en-US" sz="2999" spc="293">
              <a:solidFill>
                <a:srgbClr val="231F20"/>
              </a:solidFill>
              <a:latin typeface="DM Sans"/>
              <a:ea typeface="DM Sans"/>
              <a:cs typeface="DM Sans"/>
              <a:sym typeface="DM Sans"/>
            </a:endParaRPr>
          </a:p>
        </p:txBody>
      </p:sp>
      <p:sp>
        <p:nvSpPr>
          <p:cNvPr id="7" name="TextBox 7"/>
          <p:cNvSpPr txBox="1"/>
          <p:nvPr/>
        </p:nvSpPr>
        <p:spPr>
          <a:xfrm>
            <a:off x="783366" y="4933593"/>
            <a:ext cx="15727005" cy="4179570"/>
          </a:xfrm>
          <a:prstGeom prst="rect">
            <a:avLst/>
          </a:prstGeom>
        </p:spPr>
        <p:txBody>
          <a:bodyPr lIns="0" tIns="0" rIns="0" bIns="0" rtlCol="0" anchor="t">
            <a:spAutoFit/>
          </a:bodyPr>
          <a:lstStyle/>
          <a:p>
            <a:pPr algn="just">
              <a:lnSpc>
                <a:spcPts val="4139"/>
              </a:lnSpc>
            </a:pPr>
            <a:r>
              <a:rPr lang="en-US" sz="2999" spc="293">
                <a:solidFill>
                  <a:srgbClr val="231F20"/>
                </a:solidFill>
                <a:latin typeface="DM Sans"/>
                <a:ea typeface="DM Sans"/>
                <a:cs typeface="DM Sans"/>
                <a:sym typeface="DM Sans"/>
              </a:rPr>
              <a:t>Hạn chế: </a:t>
            </a:r>
          </a:p>
          <a:p>
            <a:pPr marL="647698" lvl="1" indent="-323849" algn="just">
              <a:lnSpc>
                <a:spcPts val="4139"/>
              </a:lnSpc>
              <a:buFont typeface="Arial"/>
              <a:buChar char="•"/>
            </a:pPr>
            <a:r>
              <a:rPr lang="en-US" sz="2999" spc="293">
                <a:solidFill>
                  <a:srgbClr val="231F20"/>
                </a:solidFill>
                <a:latin typeface="DM Sans"/>
                <a:ea typeface="DM Sans"/>
                <a:cs typeface="DM Sans"/>
                <a:sym typeface="DM Sans"/>
              </a:rPr>
              <a:t>Steganography chỉ cho phép giấu một lượng nhỏ dữ liệu trong một tệp tin mà không gây nghi ngờ. Nếu cần che giấu lượng lớn dữ liệu, tệp tin dễ bị phát hiện hoặc bị nghi ngờ.</a:t>
            </a:r>
          </a:p>
          <a:p>
            <a:pPr marL="647698" lvl="1" indent="-323849" algn="just">
              <a:lnSpc>
                <a:spcPts val="4139"/>
              </a:lnSpc>
              <a:buFont typeface="Arial"/>
              <a:buChar char="•"/>
            </a:pPr>
            <a:r>
              <a:rPr lang="en-US" sz="2999" spc="293">
                <a:solidFill>
                  <a:srgbClr val="231F20"/>
                </a:solidFill>
                <a:latin typeface="DM Sans"/>
                <a:ea typeface="DM Sans"/>
                <a:cs typeface="DM Sans"/>
                <a:sym typeface="DM Sans"/>
              </a:rPr>
              <a:t>Nhúng quá nhiều dữ liệu vào một file có thể làm giảm chất lượng, tạo ra khác biệt có thể nhận biết</a:t>
            </a:r>
          </a:p>
          <a:p>
            <a:pPr algn="just">
              <a:lnSpc>
                <a:spcPts val="4139"/>
              </a:lnSpc>
            </a:pPr>
            <a:endParaRPr lang="en-US" sz="2999" spc="293">
              <a:solidFill>
                <a:srgbClr val="231F20"/>
              </a:solidFill>
              <a:latin typeface="DM Sans"/>
              <a:ea typeface="DM Sans"/>
              <a:cs typeface="DM Sans"/>
              <a:sym typeface="DM Sans"/>
            </a:endParaRPr>
          </a:p>
          <a:p>
            <a:pPr algn="just">
              <a:lnSpc>
                <a:spcPts val="4139"/>
              </a:lnSpc>
            </a:pPr>
            <a:endParaRPr lang="en-US" sz="2999" spc="293">
              <a:solidFill>
                <a:srgbClr val="231F20"/>
              </a:solidFill>
              <a:latin typeface="DM Sans"/>
              <a:ea typeface="DM Sans"/>
              <a:cs typeface="DM Sans"/>
              <a:sym typeface="DM Sans"/>
            </a:endParaRPr>
          </a:p>
        </p:txBody>
      </p:sp>
      <p:sp>
        <p:nvSpPr>
          <p:cNvPr id="8" name="Freeform 8"/>
          <p:cNvSpPr/>
          <p:nvPr/>
        </p:nvSpPr>
        <p:spPr>
          <a:xfrm>
            <a:off x="16510371" y="4273761"/>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9" name="TextBox 9"/>
          <p:cNvSpPr txBox="1"/>
          <p:nvPr/>
        </p:nvSpPr>
        <p:spPr>
          <a:xfrm>
            <a:off x="783366" y="3954423"/>
            <a:ext cx="11148713" cy="1036320"/>
          </a:xfrm>
          <a:prstGeom prst="rect">
            <a:avLst/>
          </a:prstGeom>
        </p:spPr>
        <p:txBody>
          <a:bodyPr lIns="0" tIns="0" rIns="0" bIns="0" rtlCol="0" anchor="t">
            <a:spAutoFit/>
          </a:bodyPr>
          <a:lstStyle/>
          <a:p>
            <a:pPr algn="just">
              <a:lnSpc>
                <a:spcPts val="4139"/>
              </a:lnSpc>
            </a:pPr>
            <a:r>
              <a:rPr lang="en-US" sz="2999" spc="293">
                <a:solidFill>
                  <a:srgbClr val="231F20"/>
                </a:solidFill>
                <a:latin typeface="DM Sans"/>
                <a:ea typeface="DM Sans"/>
                <a:cs typeface="DM Sans"/>
                <a:sym typeface="DM Sans"/>
              </a:rPr>
              <a:t>Công cụ thực hiện:  JSHide&amp;Seek</a:t>
            </a:r>
          </a:p>
          <a:p>
            <a:pPr algn="just">
              <a:lnSpc>
                <a:spcPts val="4139"/>
              </a:lnSpc>
            </a:pPr>
            <a:endParaRPr lang="en-US" sz="2999" spc="293">
              <a:solidFill>
                <a:srgbClr val="231F20"/>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16333774" y="-3170689"/>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018520" y="403791"/>
            <a:ext cx="13188954" cy="1318895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r>
                <a:rPr lang="en-US" sz="2199">
                  <a:solidFill>
                    <a:srgbClr val="FFFFFF"/>
                  </a:solidFill>
                  <a:latin typeface="Open Sauce"/>
                  <a:ea typeface="Open Sauce"/>
                  <a:cs typeface="Open Sauce"/>
                  <a:sym typeface="Open Sauce"/>
                </a:rPr>
                <a:t>customers</a:t>
              </a:r>
            </a:p>
            <a:p>
              <a:pPr algn="ctr">
                <a:lnSpc>
                  <a:spcPts val="2859"/>
                </a:lnSpc>
              </a:pPr>
              <a:endParaRPr lang="en-US" sz="2199">
                <a:solidFill>
                  <a:srgbClr val="FFFFFF"/>
                </a:solidFill>
                <a:latin typeface="Open Sauce"/>
                <a:ea typeface="Open Sauce"/>
                <a:cs typeface="Open Sauce"/>
                <a:sym typeface="Open Sauce"/>
              </a:endParaRPr>
            </a:p>
          </p:txBody>
        </p:sp>
      </p:grpSp>
      <p:sp>
        <p:nvSpPr>
          <p:cNvPr id="8" name="Freeform 8"/>
          <p:cNvSpPr/>
          <p:nvPr/>
        </p:nvSpPr>
        <p:spPr>
          <a:xfrm>
            <a:off x="-2032551" y="-6213353"/>
            <a:ext cx="12110389" cy="12426705"/>
          </a:xfrm>
          <a:custGeom>
            <a:avLst/>
            <a:gdLst/>
            <a:ahLst/>
            <a:cxnLst/>
            <a:rect l="l" t="t" r="r" b="b"/>
            <a:pathLst>
              <a:path w="12110389" h="12426705">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rot="-3986589">
            <a:off x="8956543" y="5210787"/>
            <a:ext cx="9894000" cy="10152425"/>
          </a:xfrm>
          <a:custGeom>
            <a:avLst/>
            <a:gdLst/>
            <a:ahLst/>
            <a:cxnLst/>
            <a:rect l="l" t="t" r="r" b="b"/>
            <a:pathLst>
              <a:path w="9894000" h="10152425">
                <a:moveTo>
                  <a:pt x="0" y="0"/>
                </a:moveTo>
                <a:lnTo>
                  <a:pt x="9894000" y="0"/>
                </a:lnTo>
                <a:lnTo>
                  <a:pt x="9894000" y="10152426"/>
                </a:lnTo>
                <a:lnTo>
                  <a:pt x="0" y="1015242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TextBox 10"/>
          <p:cNvSpPr txBox="1"/>
          <p:nvPr/>
        </p:nvSpPr>
        <p:spPr>
          <a:xfrm>
            <a:off x="10726641" y="1608226"/>
            <a:ext cx="7380490" cy="3688302"/>
          </a:xfrm>
          <a:prstGeom prst="rect">
            <a:avLst/>
          </a:prstGeom>
        </p:spPr>
        <p:txBody>
          <a:bodyPr lIns="0" tIns="0" rIns="0" bIns="0" rtlCol="0" anchor="t">
            <a:spAutoFit/>
          </a:bodyPr>
          <a:lstStyle/>
          <a:p>
            <a:pPr algn="r">
              <a:lnSpc>
                <a:spcPts val="14821"/>
              </a:lnSpc>
            </a:pPr>
            <a:r>
              <a:rPr lang="en-US" sz="10740" b="1" spc="1052">
                <a:solidFill>
                  <a:srgbClr val="FFFFFF"/>
                </a:solidFill>
                <a:latin typeface="Oswald Bold"/>
                <a:ea typeface="Oswald Bold"/>
                <a:cs typeface="Oswald Bold"/>
                <a:sym typeface="Oswald Bold"/>
              </a:rPr>
              <a:t>VII.NGUỒN</a:t>
            </a:r>
          </a:p>
          <a:p>
            <a:pPr algn="r">
              <a:lnSpc>
                <a:spcPts val="14821"/>
              </a:lnSpc>
            </a:pPr>
            <a:r>
              <a:rPr lang="en-US" sz="10740" b="1" spc="1052">
                <a:solidFill>
                  <a:srgbClr val="FFFFFF"/>
                </a:solidFill>
                <a:latin typeface="Oswald Bold"/>
                <a:ea typeface="Oswald Bold"/>
                <a:cs typeface="Oswald Bold"/>
                <a:sym typeface="Oswald Bold"/>
              </a:rPr>
              <a:t>DẪN</a:t>
            </a:r>
          </a:p>
        </p:txBody>
      </p:sp>
      <p:sp>
        <p:nvSpPr>
          <p:cNvPr id="11" name="TextBox 11"/>
          <p:cNvSpPr txBox="1"/>
          <p:nvPr/>
        </p:nvSpPr>
        <p:spPr>
          <a:xfrm>
            <a:off x="310872" y="2724327"/>
            <a:ext cx="11262741" cy="6920901"/>
          </a:xfrm>
          <a:prstGeom prst="rect">
            <a:avLst/>
          </a:prstGeom>
        </p:spPr>
        <p:txBody>
          <a:bodyPr lIns="0" tIns="0" rIns="0" bIns="0" rtlCol="0" anchor="t">
            <a:spAutoFit/>
          </a:bodyPr>
          <a:lstStyle/>
          <a:p>
            <a:pPr marL="665356" lvl="1" indent="-332678" algn="l">
              <a:lnSpc>
                <a:spcPts val="4252"/>
              </a:lnSpc>
              <a:buFont typeface="Arial"/>
              <a:buChar char="•"/>
            </a:pPr>
            <a:r>
              <a:rPr lang="en-US" sz="3081" b="1" u="sng" spc="302">
                <a:solidFill>
                  <a:srgbClr val="000000"/>
                </a:solidFill>
                <a:latin typeface="DM Sans Bold"/>
                <a:ea typeface="DM Sans Bold"/>
                <a:cs typeface="DM Sans Bold"/>
                <a:sym typeface="DM Sans Bold"/>
                <a:hlinkClick r:id="rId4" tooltip="https://books.google.com.vn/books?hl=en&amp;lr=&amp;id=qH7hAXN0b4sC&amp;oi=fnd&amp;pg=PA77&amp;dq=anti-forensics&amp;ots=BoAVeqYkeh&amp;sig=eJOgZxitbnPvJXxs6x4QVwefjtg&amp;redir_esc=y#v=onepage&amp;q=anti-forensics&amp;f=false"/>
              </a:rPr>
              <a:t>ANTI-FORENSICS: TECHNIQUES, DETECTION AND COUNTERMEASURES</a:t>
            </a:r>
          </a:p>
          <a:p>
            <a:pPr marL="665356" lvl="1" indent="-332678" algn="l">
              <a:lnSpc>
                <a:spcPts val="4252"/>
              </a:lnSpc>
              <a:buFont typeface="Arial"/>
              <a:buChar char="•"/>
            </a:pPr>
            <a:r>
              <a:rPr lang="en-US" sz="3081" b="1" u="sng" spc="302">
                <a:solidFill>
                  <a:srgbClr val="000000"/>
                </a:solidFill>
                <a:latin typeface="DM Sans Bold"/>
                <a:ea typeface="DM Sans Bold"/>
                <a:cs typeface="DM Sans Bold"/>
                <a:sym typeface="DM Sans Bold"/>
                <a:hlinkClick r:id="rId5" tooltip="https://www.researchgate.net/profile/Jean-Paul-Van-Belle/publication/279250327_Anti-Forensics_A_Practitioner_Perspective/links/55b8bdbc08aec0e5f43b25cc/Anti-Forensics-A-Practitioner-Perspective.pdf?_sg%5B0%5D=started_experiment_milestone&amp;origin=journalDetail&amp;_rtd=e30%3D"/>
              </a:rPr>
              <a:t>Anti-forensics: A practitioner perspective</a:t>
            </a:r>
          </a:p>
          <a:p>
            <a:pPr marL="665356" lvl="1" indent="-332678" algn="l">
              <a:lnSpc>
                <a:spcPts val="4252"/>
              </a:lnSpc>
              <a:buFont typeface="Arial"/>
              <a:buChar char="•"/>
            </a:pPr>
            <a:r>
              <a:rPr lang="en-US" sz="3081" b="1" u="sng" spc="302">
                <a:solidFill>
                  <a:srgbClr val="000000"/>
                </a:solidFill>
                <a:latin typeface="DM Sans Bold"/>
                <a:ea typeface="DM Sans Bold"/>
                <a:cs typeface="DM Sans Bold"/>
                <a:sym typeface="DM Sans Bold"/>
                <a:hlinkClick r:id="rId6" tooltip="https://arxiv.org/abs/2103.17028"/>
              </a:rPr>
              <a:t>Digital forensics vs. Anti-digital forensics: Techniques, limitations and recommendations</a:t>
            </a:r>
          </a:p>
          <a:p>
            <a:pPr marL="665356" lvl="1" indent="-332678" algn="l">
              <a:lnSpc>
                <a:spcPts val="4252"/>
              </a:lnSpc>
              <a:buFont typeface="Arial"/>
              <a:buChar char="•"/>
            </a:pPr>
            <a:r>
              <a:rPr lang="en-US" sz="3081" b="1" u="sng" spc="302">
                <a:solidFill>
                  <a:srgbClr val="000000"/>
                </a:solidFill>
                <a:latin typeface="DM Sans Bold"/>
                <a:ea typeface="DM Sans Bold"/>
                <a:cs typeface="DM Sans Bold"/>
                <a:sym typeface="DM Sans Bold"/>
                <a:hlinkClick r:id="rId7" tooltip="https://www.hackthebox.com/blog/anti-forensics-techniques"/>
              </a:rPr>
              <a:t>5 anti-forensics techniques to trick investigators</a:t>
            </a:r>
          </a:p>
          <a:p>
            <a:pPr marL="665356" lvl="1" indent="-332678" algn="l">
              <a:lnSpc>
                <a:spcPts val="4252"/>
              </a:lnSpc>
              <a:buFont typeface="Arial"/>
              <a:buChar char="•"/>
            </a:pPr>
            <a:r>
              <a:rPr lang="en-US" sz="3081" b="1" u="sng" spc="302">
                <a:solidFill>
                  <a:srgbClr val="000000"/>
                </a:solidFill>
                <a:latin typeface="DM Sans Bold"/>
                <a:ea typeface="DM Sans Bold"/>
                <a:cs typeface="DM Sans Bold"/>
                <a:sym typeface="DM Sans Bold"/>
                <a:hlinkClick r:id="rId8" tooltip="https://www.cynet.com/attack-techniques-hands-on/anti-forensics-techniques/"/>
              </a:rPr>
              <a:t>Anti-Forensics Techniques</a:t>
            </a:r>
          </a:p>
          <a:p>
            <a:pPr marL="665356" lvl="1" indent="-332678" algn="l">
              <a:lnSpc>
                <a:spcPts val="4252"/>
              </a:lnSpc>
              <a:buFont typeface="Arial"/>
              <a:buChar char="•"/>
            </a:pPr>
            <a:r>
              <a:rPr lang="en-US" sz="3081" b="1" u="sng" spc="302">
                <a:solidFill>
                  <a:srgbClr val="000000"/>
                </a:solidFill>
                <a:latin typeface="DM Sans Bold"/>
                <a:ea typeface="DM Sans Bold"/>
                <a:cs typeface="DM Sans Bold"/>
                <a:sym typeface="DM Sans Bold"/>
                <a:hlinkClick r:id="rId9" tooltip="https://www.infosecinstitute.com/resources/digital-forensics/computer-forensics-anti-forensic-tools-techniques/"/>
              </a:rPr>
              <a:t>Computer Forensics: Anti-Forensic Tools &amp; Techniques</a:t>
            </a:r>
          </a:p>
          <a:p>
            <a:pPr algn="l">
              <a:lnSpc>
                <a:spcPts val="4252"/>
              </a:lnSpc>
            </a:pPr>
            <a:endParaRPr lang="en-US" sz="3081" b="1" u="sng" spc="302">
              <a:solidFill>
                <a:srgbClr val="000000"/>
              </a:solidFill>
              <a:latin typeface="DM Sans Bold"/>
              <a:ea typeface="DM Sans Bold"/>
              <a:cs typeface="DM Sans Bold"/>
              <a:sym typeface="DM Sans Bold"/>
              <a:hlinkClick r:id="rId9" tooltip="https://www.infosecinstitute.com/resources/digital-forensics/computer-forensics-anti-forensic-tools-technique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09528" y="485690"/>
            <a:ext cx="11625259" cy="680085"/>
          </a:xfrm>
          <a:prstGeom prst="rect">
            <a:avLst/>
          </a:prstGeom>
        </p:spPr>
        <p:txBody>
          <a:bodyPr lIns="0" tIns="0" rIns="0" bIns="0" rtlCol="0" anchor="t">
            <a:spAutoFit/>
          </a:bodyPr>
          <a:lstStyle/>
          <a:p>
            <a:pPr algn="l">
              <a:lnSpc>
                <a:spcPts val="5519"/>
              </a:lnSpc>
            </a:pPr>
            <a:r>
              <a:rPr lang="en-US" sz="3999" b="1" spc="391">
                <a:solidFill>
                  <a:srgbClr val="231F20"/>
                </a:solidFill>
                <a:latin typeface="Oswald Bold"/>
                <a:ea typeface="Oswald Bold"/>
                <a:cs typeface="Oswald Bold"/>
                <a:sym typeface="Oswald Bold"/>
              </a:rPr>
              <a:t>I.1. MÃ HÓA LƯU LƯỢNG MẠNG</a:t>
            </a:r>
          </a:p>
        </p:txBody>
      </p:sp>
      <p:sp>
        <p:nvSpPr>
          <p:cNvPr id="4" name="TextBox 4"/>
          <p:cNvSpPr txBox="1"/>
          <p:nvPr/>
        </p:nvSpPr>
        <p:spPr>
          <a:xfrm>
            <a:off x="1463062" y="2636377"/>
            <a:ext cx="15361876" cy="2141998"/>
          </a:xfrm>
          <a:prstGeom prst="rect">
            <a:avLst/>
          </a:prstGeom>
        </p:spPr>
        <p:txBody>
          <a:bodyPr lIns="0" tIns="0" rIns="0" bIns="0" rtlCol="0" anchor="t">
            <a:spAutoFit/>
          </a:bodyPr>
          <a:lstStyle/>
          <a:p>
            <a:pPr algn="l">
              <a:lnSpc>
                <a:spcPts val="3326"/>
              </a:lnSpc>
            </a:pPr>
            <a:r>
              <a:rPr lang="en-US" sz="2410" spc="236">
                <a:solidFill>
                  <a:srgbClr val="231F20"/>
                </a:solidFill>
                <a:latin typeface="DM Sans"/>
                <a:ea typeface="DM Sans"/>
                <a:cs typeface="DM Sans"/>
                <a:sym typeface="DM Sans"/>
              </a:rPr>
              <a:t>Bất lợi khi sử dụng mã hóa lưu lượng mạng:</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Giảm hiệu suất mạng</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Dễ bị phát hiện</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Yêu cầu cấu hình kỹ thuật</a:t>
            </a:r>
          </a:p>
          <a:p>
            <a:pPr marL="520409" lvl="1" indent="-260205" algn="l">
              <a:lnSpc>
                <a:spcPts val="3326"/>
              </a:lnSpc>
              <a:buFont typeface="Arial"/>
              <a:buChar char="•"/>
            </a:pPr>
            <a:r>
              <a:rPr lang="en-US" sz="2410" spc="236">
                <a:solidFill>
                  <a:srgbClr val="231F20"/>
                </a:solidFill>
                <a:latin typeface="DM Sans"/>
                <a:ea typeface="DM Sans"/>
                <a:cs typeface="DM Sans"/>
                <a:sym typeface="DM Sans"/>
              </a:rPr>
              <a:t>Phụ thuộc vào bên thứ ba</a:t>
            </a:r>
          </a:p>
        </p:txBody>
      </p:sp>
      <p:sp>
        <p:nvSpPr>
          <p:cNvPr id="5" name="Freeform 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580377">
            <a:off x="9906792"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1561733" y="2105045"/>
            <a:ext cx="8097687" cy="3241963"/>
          </a:xfrm>
          <a:prstGeom prst="rect">
            <a:avLst/>
          </a:prstGeom>
        </p:spPr>
        <p:txBody>
          <a:bodyPr lIns="0" tIns="0" rIns="0" bIns="0" rtlCol="0" anchor="t">
            <a:spAutoFit/>
          </a:bodyPr>
          <a:lstStyle/>
          <a:p>
            <a:pPr marL="0" lvl="0" indent="0" algn="l">
              <a:lnSpc>
                <a:spcPts val="13015"/>
              </a:lnSpc>
              <a:spcBef>
                <a:spcPct val="0"/>
              </a:spcBef>
            </a:pPr>
            <a:r>
              <a:rPr lang="en-US" sz="9431" b="1" spc="924">
                <a:solidFill>
                  <a:srgbClr val="231F20"/>
                </a:solidFill>
                <a:latin typeface="Oswald Bold"/>
                <a:ea typeface="Oswald Bold"/>
                <a:cs typeface="Oswald Bold"/>
                <a:sym typeface="Oswald Bold"/>
              </a:rPr>
              <a:t>THANK'S FOR WATCHING</a:t>
            </a:r>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6649</Words>
  <Application>Microsoft Office PowerPoint</Application>
  <PresentationFormat>Custom</PresentationFormat>
  <Paragraphs>507</Paragraphs>
  <Slides>90</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90</vt:i4>
      </vt:variant>
    </vt:vector>
  </HeadingPairs>
  <TitlesOfParts>
    <vt:vector size="101" baseType="lpstr">
      <vt:lpstr>Oswald Bold</vt:lpstr>
      <vt:lpstr>Asap Bold</vt:lpstr>
      <vt:lpstr>Montserrat Light Bold</vt:lpstr>
      <vt:lpstr>Arial</vt:lpstr>
      <vt:lpstr>DM Sans Bold</vt:lpstr>
      <vt:lpstr>DM Sans</vt:lpstr>
      <vt:lpstr>Open Sauce</vt:lpstr>
      <vt:lpstr>Calibri</vt:lpstr>
      <vt:lpstr>Asap</vt:lpstr>
      <vt:lpstr>Montserrat Classic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Mã hóa lưu lượng mạng (Traffic Encryption) 2. Sử dụng mạng ẩn danh (Anonymization via Proxy and Tor) 3. Fragmentation and Packet Manipulation (Phân mảnh và thao tác gói tin) 4. Steganography over Network Traffic (Giấu thông tin trong lưu lượng mạng) 5.</dc:title>
  <cp:lastModifiedBy>Admin</cp:lastModifiedBy>
  <cp:revision>2</cp:revision>
  <dcterms:created xsi:type="dcterms:W3CDTF">2006-08-16T00:00:00Z</dcterms:created>
  <dcterms:modified xsi:type="dcterms:W3CDTF">2024-11-17T15:50:26Z</dcterms:modified>
  <dc:identifier>DAGWiVsewLg</dc:identifier>
</cp:coreProperties>
</file>